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5"/>
  </p:notesMasterIdLst>
  <p:handoutMasterIdLst>
    <p:handoutMasterId r:id="rId16"/>
  </p:handoutMasterIdLst>
  <p:sldIdLst>
    <p:sldId id="256" r:id="rId5"/>
    <p:sldId id="268" r:id="rId6"/>
    <p:sldId id="269" r:id="rId7"/>
    <p:sldId id="266" r:id="rId8"/>
    <p:sldId id="270" r:id="rId9"/>
    <p:sldId id="271" r:id="rId10"/>
    <p:sldId id="267" r:id="rId11"/>
    <p:sldId id="263" r:id="rId12"/>
    <p:sldId id="262"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8850" autoAdjust="0"/>
  </p:normalViewPr>
  <p:slideViewPr>
    <p:cSldViewPr snapToGrid="0">
      <p:cViewPr varScale="1">
        <p:scale>
          <a:sx n="86" d="100"/>
          <a:sy n="86" d="100"/>
        </p:scale>
        <p:origin x="762" y="102"/>
      </p:cViewPr>
      <p:guideLst/>
    </p:cSldViewPr>
  </p:slideViewPr>
  <p:notesTextViewPr>
    <p:cViewPr>
      <p:scale>
        <a:sx n="1" d="1"/>
        <a:sy n="1" d="1"/>
      </p:scale>
      <p:origin x="0" y="0"/>
    </p:cViewPr>
  </p:notesTextViewPr>
  <p:notesViewPr>
    <p:cSldViewPr snapToGrid="0">
      <p:cViewPr varScale="1">
        <p:scale>
          <a:sx n="60" d="100"/>
          <a:sy n="60" d="100"/>
        </p:scale>
        <p:origin x="167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A2E547D-1406-4A6F-8F93-E441204CE6E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667F8A-B889-49B3-AC77-5DDF11A08AF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3B2889B-A0AC-4482-8592-5C96F2309420}" type="datetimeFigureOut">
              <a:rPr lang="en-US" smtClean="0"/>
              <a:t>4/11/2021</a:t>
            </a:fld>
            <a:endParaRPr lang="en-US"/>
          </a:p>
        </p:txBody>
      </p:sp>
      <p:sp>
        <p:nvSpPr>
          <p:cNvPr id="4" name="Footer Placeholder 3">
            <a:extLst>
              <a:ext uri="{FF2B5EF4-FFF2-40B4-BE49-F238E27FC236}">
                <a16:creationId xmlns:a16="http://schemas.microsoft.com/office/drawing/2014/main" id="{567AFD4F-C0E7-421C-AF77-6F9CC963C9C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074AB9F-6726-4FB1-8769-82E23336CEB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D529299-61FF-4B93-ADA6-2FD5975D62F6}" type="slidenum">
              <a:rPr lang="en-US" smtClean="0"/>
              <a:t>‹#›</a:t>
            </a:fld>
            <a:endParaRPr lang="en-US"/>
          </a:p>
        </p:txBody>
      </p:sp>
    </p:spTree>
    <p:extLst>
      <p:ext uri="{BB962C8B-B14F-4D97-AF65-F5344CB8AC3E}">
        <p14:creationId xmlns:p14="http://schemas.microsoft.com/office/powerpoint/2010/main" val="141627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0EB223-FFC0-462A-A3B8-EAA7CE0F8CBD}" type="datetimeFigureOut">
              <a:rPr lang="en-US" smtClean="0"/>
              <a:t>4/11/2021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849E9A-41F7-4779-A581-48A7C374A227}" type="slidenum">
              <a:rPr lang="en-US" smtClean="0"/>
              <a:t>‹#›</a:t>
            </a:fld>
            <a:endParaRPr lang="en-US" dirty="0"/>
          </a:p>
        </p:txBody>
      </p:sp>
    </p:spTree>
    <p:extLst>
      <p:ext uri="{BB962C8B-B14F-4D97-AF65-F5344CB8AC3E}">
        <p14:creationId xmlns:p14="http://schemas.microsoft.com/office/powerpoint/2010/main" val="1155518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2</a:t>
            </a:fld>
            <a:endParaRPr lang="en-US" dirty="0"/>
          </a:p>
        </p:txBody>
      </p:sp>
    </p:spTree>
    <p:extLst>
      <p:ext uri="{BB962C8B-B14F-4D97-AF65-F5344CB8AC3E}">
        <p14:creationId xmlns:p14="http://schemas.microsoft.com/office/powerpoint/2010/main" val="4192102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3</a:t>
            </a:fld>
            <a:endParaRPr lang="en-US" dirty="0"/>
          </a:p>
        </p:txBody>
      </p:sp>
    </p:spTree>
    <p:extLst>
      <p:ext uri="{BB962C8B-B14F-4D97-AF65-F5344CB8AC3E}">
        <p14:creationId xmlns:p14="http://schemas.microsoft.com/office/powerpoint/2010/main" val="3871000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When conducting research, it is easy to go to one source: Wikipedia.  However, you need to include a variety of sources in your research. Consider the following sources: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Who can I interview to get more information on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 topic current and will it be relevant to my audience?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articles, blogs, and magazines may have something related to my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Is there a YouTube video on the topic? If so, what is it about?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images can I find related to the topic?</a:t>
            </a:r>
          </a:p>
        </p:txBody>
      </p:sp>
      <p:sp>
        <p:nvSpPr>
          <p:cNvPr id="4" name="Slide Number Placeholder 3"/>
          <p:cNvSpPr>
            <a:spLocks noGrp="1"/>
          </p:cNvSpPr>
          <p:nvPr>
            <p:ph type="sldNum" sz="quarter" idx="10"/>
          </p:nvPr>
        </p:nvSpPr>
        <p:spPr/>
        <p:txBody>
          <a:bodyPr/>
          <a:lstStyle/>
          <a:p>
            <a:fld id="{BC849E9A-41F7-4779-A581-48A7C374A227}" type="slidenum">
              <a:rPr lang="en-US" smtClean="0"/>
              <a:t>4</a:t>
            </a:fld>
            <a:endParaRPr lang="en-US" dirty="0"/>
          </a:p>
        </p:txBody>
      </p:sp>
    </p:spTree>
    <p:extLst>
      <p:ext uri="{BB962C8B-B14F-4D97-AF65-F5344CB8AC3E}">
        <p14:creationId xmlns:p14="http://schemas.microsoft.com/office/powerpoint/2010/main" val="2295961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latin typeface="Segoe UI" panose="020B0502040204020203" pitchFamily="34" charset="0"/>
                <a:cs typeface="Segoe UI" panose="020B0502040204020203" pitchFamily="34" charset="0"/>
              </a:rPr>
              <a:t>Once you find your sources, you will want to evaluate your sources using the following questions: </a:t>
            </a:r>
          </a:p>
          <a:p>
            <a:endParaRPr lang="en-US" i="0" dirty="0">
              <a:latin typeface="Segoe UI" panose="020B0502040204020203" pitchFamily="34" charset="0"/>
              <a:cs typeface="Segoe UI" panose="020B0502040204020203" pitchFamily="34" charset="0"/>
            </a:endParaRPr>
          </a:p>
          <a:p>
            <a:r>
              <a:rPr lang="en-US" b="1" i="0" dirty="0">
                <a:latin typeface="Segoe UI" panose="020B0502040204020203" pitchFamily="34" charset="0"/>
                <a:cs typeface="Segoe UI" panose="020B0502040204020203" pitchFamily="34" charset="0"/>
              </a:rPr>
              <a:t>Author: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Who is the author?</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Why should I believe what he or she has to say on the topic?</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author seen as an expert on the topic? How do you know?</a:t>
            </a:r>
          </a:p>
          <a:p>
            <a:pPr marL="171450" indent="-171450">
              <a:buFont typeface="Arial" panose="020B0604020202020204" pitchFamily="34" charset="0"/>
              <a:buChar char="•"/>
            </a:pPr>
            <a:endParaRPr lang="en-US"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Current: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How current is the information in the source?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When was the source published?</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out-of-date?</a:t>
            </a:r>
          </a:p>
          <a:p>
            <a:pPr marL="171450" indent="-171450">
              <a:buFont typeface="Arial" panose="020B0604020202020204" pitchFamily="34" charset="0"/>
              <a:buChar char="•"/>
            </a:pPr>
            <a:endParaRPr lang="en-US" b="1"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Accuracy: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content accurate?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presented objectively?  Do they share the pros and cons?</a:t>
            </a:r>
          </a:p>
        </p:txBody>
      </p:sp>
      <p:sp>
        <p:nvSpPr>
          <p:cNvPr id="4" name="Slide Number Placeholder 3"/>
          <p:cNvSpPr>
            <a:spLocks noGrp="1"/>
          </p:cNvSpPr>
          <p:nvPr>
            <p:ph type="sldNum" sz="quarter" idx="10"/>
          </p:nvPr>
        </p:nvSpPr>
        <p:spPr/>
        <p:txBody>
          <a:bodyPr/>
          <a:lstStyle/>
          <a:p>
            <a:fld id="{BC849E9A-41F7-4779-A581-48A7C374A227}" type="slidenum">
              <a:rPr lang="en-US" smtClean="0"/>
              <a:t>5</a:t>
            </a:fld>
            <a:endParaRPr lang="en-US" dirty="0"/>
          </a:p>
        </p:txBody>
      </p:sp>
    </p:spTree>
    <p:extLst>
      <p:ext uri="{BB962C8B-B14F-4D97-AF65-F5344CB8AC3E}">
        <p14:creationId xmlns:p14="http://schemas.microsoft.com/office/powerpoint/2010/main" val="89812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latin typeface="Segoe UI" panose="020B0502040204020203" pitchFamily="34" charset="0"/>
                <a:cs typeface="Segoe UI" panose="020B0502040204020203" pitchFamily="34" charset="0"/>
              </a:rPr>
              <a:t>Once you find your sources, you will want to evaluate your sources using the following questions: </a:t>
            </a:r>
          </a:p>
          <a:p>
            <a:endParaRPr lang="en-US" i="0" dirty="0">
              <a:latin typeface="Segoe UI" panose="020B0502040204020203" pitchFamily="34" charset="0"/>
              <a:cs typeface="Segoe UI" panose="020B0502040204020203" pitchFamily="34" charset="0"/>
            </a:endParaRPr>
          </a:p>
          <a:p>
            <a:r>
              <a:rPr lang="en-US" b="1" i="0" dirty="0">
                <a:latin typeface="Segoe UI" panose="020B0502040204020203" pitchFamily="34" charset="0"/>
                <a:cs typeface="Segoe UI" panose="020B0502040204020203" pitchFamily="34" charset="0"/>
              </a:rPr>
              <a:t>Author: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Who is the author?</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Why should I believe what he or she has to say on the topic?</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author seen as an expert on the topic? How do you know?</a:t>
            </a:r>
          </a:p>
          <a:p>
            <a:pPr marL="171450" indent="-171450">
              <a:buFont typeface="Arial" panose="020B0604020202020204" pitchFamily="34" charset="0"/>
              <a:buChar char="•"/>
            </a:pPr>
            <a:endParaRPr lang="en-US"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Current: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How current is the information in the source?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When was the source published?</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out-of-date?</a:t>
            </a:r>
          </a:p>
          <a:p>
            <a:pPr marL="171450" indent="-171450">
              <a:buFont typeface="Arial" panose="020B0604020202020204" pitchFamily="34" charset="0"/>
              <a:buChar char="•"/>
            </a:pPr>
            <a:endParaRPr lang="en-US" b="1" i="0" dirty="0">
              <a:latin typeface="Segoe UI" panose="020B0502040204020203" pitchFamily="34" charset="0"/>
              <a:cs typeface="Segoe UI" panose="020B0502040204020203" pitchFamily="34" charset="0"/>
            </a:endParaRPr>
          </a:p>
          <a:p>
            <a:pPr marL="0" indent="0">
              <a:buFont typeface="Arial" panose="020B0604020202020204" pitchFamily="34" charset="0"/>
              <a:buNone/>
            </a:pPr>
            <a:r>
              <a:rPr lang="en-US" b="1" i="0" dirty="0">
                <a:latin typeface="Segoe UI" panose="020B0502040204020203" pitchFamily="34" charset="0"/>
                <a:cs typeface="Segoe UI" panose="020B0502040204020203" pitchFamily="34" charset="0"/>
              </a:rPr>
              <a:t>Accuracy: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content accurate?</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Is the information presented objectively?  Do they share the pros and cons?</a:t>
            </a:r>
          </a:p>
        </p:txBody>
      </p:sp>
      <p:sp>
        <p:nvSpPr>
          <p:cNvPr id="4" name="Slide Number Placeholder 3"/>
          <p:cNvSpPr>
            <a:spLocks noGrp="1"/>
          </p:cNvSpPr>
          <p:nvPr>
            <p:ph type="sldNum" sz="quarter" idx="10"/>
          </p:nvPr>
        </p:nvSpPr>
        <p:spPr/>
        <p:txBody>
          <a:bodyPr/>
          <a:lstStyle/>
          <a:p>
            <a:fld id="{BC849E9A-41F7-4779-A581-48A7C374A227}" type="slidenum">
              <a:rPr lang="en-US" smtClean="0"/>
              <a:t>6</a:t>
            </a:fld>
            <a:endParaRPr lang="en-US" dirty="0"/>
          </a:p>
        </p:txBody>
      </p:sp>
    </p:spTree>
    <p:extLst>
      <p:ext uri="{BB962C8B-B14F-4D97-AF65-F5344CB8AC3E}">
        <p14:creationId xmlns:p14="http://schemas.microsoft.com/office/powerpoint/2010/main" val="851425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Segoe UI" panose="020B0502040204020203" pitchFamily="34" charset="0"/>
                <a:cs typeface="Segoe UI" panose="020B0502040204020203" pitchFamily="34" charset="0"/>
              </a:rPr>
              <a:t>After consulting a variety of sources, you will need to narrow your topic.  For example, the topic of internet safety is huge, but you could narrow that topic to include internet safety in regards to social media apps that teenagers are using heavily.  A topic like that is more specific and will be relevant to your peers.  Some questions to think about to help you narrow your topic: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interest me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of the research will interest my audience the most?</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What topics will the audience find more engaging? Shocking? Inspiring?</a:t>
            </a: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BC849E9A-41F7-4779-A581-48A7C374A227}" type="slidenum">
              <a:rPr lang="en-US" smtClean="0"/>
              <a:t>7</a:t>
            </a:fld>
            <a:endParaRPr lang="en-US" dirty="0"/>
          </a:p>
        </p:txBody>
      </p:sp>
    </p:spTree>
    <p:extLst>
      <p:ext uri="{BB962C8B-B14F-4D97-AF65-F5344CB8AC3E}">
        <p14:creationId xmlns:p14="http://schemas.microsoft.com/office/powerpoint/2010/main" val="4224310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Now, that you have narrowed your topic, you will want to organize your research in a structure that works.  There are some common organizational patterns based on the kind of research you are doing.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Organizational Structures: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Cause and Effect- this kind of structure is great for explaining the causes and effects of a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Compare and Contrast- in this pattern you highlight the similarities and differences of the topic</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Explain process- this structure is great for outlining a series of steps to follow; </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Definition- if you want to make sure your audience understands what something is using illustrations, meanings, clarifying misconceptions, you may want to use this structure</a:t>
            </a:r>
          </a:p>
          <a:p>
            <a:pPr marL="171450" indent="-171450">
              <a:buFont typeface="Arial" panose="020B0604020202020204" pitchFamily="34" charset="0"/>
              <a:buChar char="•"/>
            </a:pPr>
            <a:r>
              <a:rPr lang="en-US" dirty="0">
                <a:latin typeface="Segoe UI" panose="020B0502040204020203" pitchFamily="34" charset="0"/>
                <a:cs typeface="Segoe UI" panose="020B0502040204020203" pitchFamily="34" charset="0"/>
              </a:rPr>
              <a:t>Classification- a common organizational structure is grouping like topics or facts from the research together.  For instance, in the internet safety about social media apps, you may organize the research where you look at each social media app one at a time</a:t>
            </a:r>
          </a:p>
        </p:txBody>
      </p:sp>
      <p:sp>
        <p:nvSpPr>
          <p:cNvPr id="4" name="Slide Number Placeholder 3"/>
          <p:cNvSpPr>
            <a:spLocks noGrp="1"/>
          </p:cNvSpPr>
          <p:nvPr>
            <p:ph type="sldNum" sz="quarter" idx="10"/>
          </p:nvPr>
        </p:nvSpPr>
        <p:spPr/>
        <p:txBody>
          <a:bodyPr/>
          <a:lstStyle/>
          <a:p>
            <a:fld id="{BC849E9A-41F7-4779-A581-48A7C374A227}" type="slidenum">
              <a:rPr lang="en-US" smtClean="0"/>
              <a:t>8</a:t>
            </a:fld>
            <a:endParaRPr lang="en-US" dirty="0"/>
          </a:p>
        </p:txBody>
      </p:sp>
    </p:spTree>
    <p:extLst>
      <p:ext uri="{BB962C8B-B14F-4D97-AF65-F5344CB8AC3E}">
        <p14:creationId xmlns:p14="http://schemas.microsoft.com/office/powerpoint/2010/main" val="18253411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After you’ve done your research, it’s time to put your presentation together.  The first step in the process is to introduce the topic.  This is a great time to connect your topic to something that your audience can relate.  In other words, why should they listen to all the information you will be sharing in your research presentation?  What is in it for them?  You may also want to include a graphic or image to grab their attention.</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Feel free to duplicate this slide by right-clicking on this slide in the slides pane to the left and select </a:t>
            </a:r>
            <a:r>
              <a:rPr lang="en-US" b="1" dirty="0">
                <a:latin typeface="Segoe UI" panose="020B0502040204020203" pitchFamily="34" charset="0"/>
                <a:cs typeface="Segoe UI" panose="020B0502040204020203" pitchFamily="34" charset="0"/>
              </a:rPr>
              <a:t>Duplicate Slide</a:t>
            </a:r>
            <a:r>
              <a:rPr lang="en-US" dirty="0">
                <a:latin typeface="Segoe UI" panose="020B0502040204020203" pitchFamily="34" charset="0"/>
                <a:cs typeface="Segoe UI" panose="020B0502040204020203" pitchFamily="34" charset="0"/>
              </a:rPr>
              <a:t>.</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The next step in your presentation is to state your claim or topic clearly.  Your teacher may even call this your thesis.  As you state your thesis, you may find that this layout is not the best layout for your claim or topic.  You can change the layout by clicking the drop-down menu next to the </a:t>
            </a:r>
            <a:r>
              <a:rPr lang="en-US" b="1" dirty="0">
                <a:latin typeface="Segoe UI" panose="020B0502040204020203" pitchFamily="34" charset="0"/>
                <a:cs typeface="Segoe UI" panose="020B0502040204020203" pitchFamily="34" charset="0"/>
              </a:rPr>
              <a:t>Layout</a:t>
            </a:r>
            <a:r>
              <a:rPr lang="en-US" dirty="0">
                <a:latin typeface="Segoe UI" panose="020B0502040204020203" pitchFamily="34" charset="0"/>
                <a:cs typeface="Segoe UI" panose="020B0502040204020203" pitchFamily="34" charset="0"/>
              </a:rPr>
              <a:t> in the </a:t>
            </a:r>
            <a:r>
              <a:rPr lang="en-US" b="1" dirty="0">
                <a:latin typeface="Segoe UI" panose="020B0502040204020203" pitchFamily="34" charset="0"/>
                <a:cs typeface="Segoe UI" panose="020B0502040204020203" pitchFamily="34" charset="0"/>
              </a:rPr>
              <a:t>Slides</a:t>
            </a:r>
            <a:r>
              <a:rPr lang="en-US" dirty="0">
                <a:latin typeface="Segoe UI" panose="020B0502040204020203" pitchFamily="34" charset="0"/>
                <a:cs typeface="Segoe UI" panose="020B0502040204020203" pitchFamily="34" charset="0"/>
              </a:rPr>
              <a:t> menu section.  You can choose </a:t>
            </a:r>
            <a:r>
              <a:rPr lang="en-US" b="1" dirty="0">
                <a:latin typeface="Segoe UI" panose="020B0502040204020203" pitchFamily="34" charset="0"/>
                <a:cs typeface="Segoe UI" panose="020B0502040204020203" pitchFamily="34" charset="0"/>
              </a:rPr>
              <a:t>Two Content</a:t>
            </a:r>
            <a:r>
              <a:rPr lang="en-US" dirty="0">
                <a:latin typeface="Segoe UI" panose="020B0502040204020203" pitchFamily="34" charset="0"/>
                <a:cs typeface="Segoe UI" panose="020B0502040204020203" pitchFamily="34" charset="0"/>
              </a:rPr>
              <a:t>, </a:t>
            </a:r>
            <a:r>
              <a:rPr lang="en-US" b="1" dirty="0">
                <a:latin typeface="Segoe UI" panose="020B0502040204020203" pitchFamily="34" charset="0"/>
                <a:cs typeface="Segoe UI" panose="020B0502040204020203" pitchFamily="34" charset="0"/>
              </a:rPr>
              <a:t>Comparison</a:t>
            </a:r>
            <a:r>
              <a:rPr lang="en-US" dirty="0">
                <a:latin typeface="Segoe UI" panose="020B0502040204020203" pitchFamily="34" charset="0"/>
                <a:cs typeface="Segoe UI" panose="020B0502040204020203" pitchFamily="34" charset="0"/>
              </a:rPr>
              <a:t>, or </a:t>
            </a:r>
            <a:r>
              <a:rPr lang="en-US" b="1" dirty="0">
                <a:latin typeface="Segoe UI" panose="020B0502040204020203" pitchFamily="34" charset="0"/>
                <a:cs typeface="Segoe UI" panose="020B0502040204020203" pitchFamily="34" charset="0"/>
              </a:rPr>
              <a:t>Picture with Caption</a:t>
            </a:r>
            <a:r>
              <a:rPr lang="en-US" dirty="0">
                <a:latin typeface="Segoe UI" panose="020B0502040204020203" pitchFamily="34" charset="0"/>
                <a:cs typeface="Segoe UI" panose="020B0502040204020203" pitchFamily="34" charset="0"/>
              </a:rPr>
              <a:t>.  </a:t>
            </a:r>
            <a:r>
              <a:rPr lang="en-US" i="1" dirty="0">
                <a:latin typeface="Segoe UI" panose="020B0502040204020203" pitchFamily="34" charset="0"/>
                <a:cs typeface="Segoe UI" panose="020B0502040204020203" pitchFamily="34" charset="0"/>
              </a:rPr>
              <a:t>Note: A different layout might change the look of the icons on this page.</a:t>
            </a:r>
          </a:p>
          <a:p>
            <a:endParaRPr lang="en-US" i="1" dirty="0">
              <a:latin typeface="Segoe UI" panose="020B0502040204020203" pitchFamily="34" charset="0"/>
              <a:cs typeface="Segoe UI" panose="020B0502040204020203" pitchFamily="34" charset="0"/>
            </a:endParaRPr>
          </a:p>
          <a:p>
            <a:r>
              <a:rPr lang="en-US" i="0" dirty="0">
                <a:latin typeface="Segoe UI" panose="020B0502040204020203" pitchFamily="34" charset="0"/>
                <a:cs typeface="Segoe UI" panose="020B0502040204020203" pitchFamily="34" charset="0"/>
              </a:rPr>
              <a:t>You will also want to state your facts.  You have done the research now share some of the interesting facts with your audience.  Facts do not have to be boring; you can communicate facts in a variety of ways by going to the Insert Tab.  In the Insert tab you can: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t>
            </a:r>
            <a:r>
              <a:rPr lang="en-US" b="1" i="0" dirty="0">
                <a:latin typeface="Segoe UI" panose="020B0502040204020203" pitchFamily="34" charset="0"/>
                <a:cs typeface="Segoe UI" panose="020B0502040204020203" pitchFamily="34" charset="0"/>
              </a:rPr>
              <a:t>pictures</a:t>
            </a:r>
            <a:r>
              <a:rPr lang="en-US" i="0" dirty="0">
                <a:latin typeface="Segoe UI" panose="020B0502040204020203" pitchFamily="34" charset="0"/>
                <a:cs typeface="Segoe UI" panose="020B0502040204020203" pitchFamily="34" charset="0"/>
              </a:rPr>
              <a:t> from your computer or </a:t>
            </a:r>
            <a:r>
              <a:rPr lang="en-US" b="1" i="0" dirty="0">
                <a:latin typeface="Segoe UI" panose="020B0502040204020203" pitchFamily="34" charset="0"/>
                <a:cs typeface="Segoe UI" panose="020B0502040204020203" pitchFamily="34" charset="0"/>
              </a:rPr>
              <a:t>online</a:t>
            </a:r>
            <a:r>
              <a:rPr lang="en-US" i="0" dirty="0">
                <a:latin typeface="Segoe UI" panose="020B0502040204020203" pitchFamily="34" charset="0"/>
                <a:cs typeface="Segoe UI" panose="020B0502040204020203" pitchFamily="34" charset="0"/>
              </a:rPr>
              <a: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Add a </a:t>
            </a:r>
            <a:r>
              <a:rPr lang="en-US" b="1" i="0" dirty="0">
                <a:latin typeface="Segoe UI" panose="020B0502040204020203" pitchFamily="34" charset="0"/>
                <a:cs typeface="Segoe UI" panose="020B0502040204020203" pitchFamily="34" charset="0"/>
              </a:rPr>
              <a:t>chart </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Create some </a:t>
            </a:r>
            <a:r>
              <a:rPr lang="en-US" b="1" i="0" dirty="0">
                <a:latin typeface="Segoe UI" panose="020B0502040204020203" pitchFamily="34" charset="0"/>
                <a:cs typeface="Segoe UI" panose="020B0502040204020203" pitchFamily="34" charset="0"/>
              </a:rPr>
              <a:t>SmartArt</a:t>
            </a:r>
          </a:p>
          <a:p>
            <a:pPr marL="171450" indent="-171450">
              <a:buFont typeface="Arial" panose="020B0604020202020204" pitchFamily="34" charset="0"/>
              <a:buChar char="•"/>
            </a:pPr>
            <a:r>
              <a:rPr lang="en-US" i="0" dirty="0">
                <a:latin typeface="Segoe UI" panose="020B0502040204020203" pitchFamily="34" charset="0"/>
                <a:cs typeface="Segoe UI" panose="020B0502040204020203" pitchFamily="34" charset="0"/>
              </a:rPr>
              <a:t>Insert a variety of icons to help your facts come to life.  Note: You can change the color of the icons by selecting the icon and then click on the </a:t>
            </a:r>
            <a:r>
              <a:rPr lang="en-US" b="1" i="0" dirty="0">
                <a:latin typeface="Segoe UI" panose="020B0502040204020203" pitchFamily="34" charset="0"/>
                <a:cs typeface="Segoe UI" panose="020B0502040204020203" pitchFamily="34" charset="0"/>
              </a:rPr>
              <a:t>Format</a:t>
            </a:r>
            <a:r>
              <a:rPr lang="en-US" i="0" dirty="0">
                <a:latin typeface="Segoe UI" panose="020B0502040204020203" pitchFamily="34" charset="0"/>
                <a:cs typeface="Segoe UI" panose="020B0502040204020203" pitchFamily="34" charset="0"/>
              </a:rPr>
              <a:t> tab and then </a:t>
            </a:r>
            <a:r>
              <a:rPr lang="en-US" b="1" i="0" dirty="0">
                <a:latin typeface="Segoe UI" panose="020B0502040204020203" pitchFamily="34" charset="0"/>
                <a:cs typeface="Segoe UI" panose="020B0502040204020203" pitchFamily="34" charset="0"/>
              </a:rPr>
              <a:t>Graphics Fill</a:t>
            </a:r>
            <a:r>
              <a:rPr lang="en-US" i="0" dirty="0">
                <a:latin typeface="Segoe UI" panose="020B0502040204020203" pitchFamily="34" charset="0"/>
                <a:cs typeface="Segoe UI" panose="020B0502040204020203" pitchFamily="34" charset="0"/>
              </a:rPr>
              <a:t>.  From there, you will choose a color from the list or choose </a:t>
            </a:r>
            <a:r>
              <a:rPr lang="en-US" b="1" i="0" dirty="0">
                <a:latin typeface="Segoe UI" panose="020B0502040204020203" pitchFamily="34" charset="0"/>
                <a:cs typeface="Segoe UI" panose="020B0502040204020203" pitchFamily="34" charset="0"/>
              </a:rPr>
              <a:t>More Fill Colors </a:t>
            </a:r>
            <a:r>
              <a:rPr lang="en-US" i="0" dirty="0">
                <a:latin typeface="Segoe UI" panose="020B0502040204020203" pitchFamily="34" charset="0"/>
                <a:cs typeface="Segoe UI" panose="020B0502040204020203" pitchFamily="34" charset="0"/>
              </a:rPr>
              <a:t>to give you more options.</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Since this research presentation is a result of your hard work and searching, you want to make sure you support the claims or points in your presentation with facts from your research findings.  Make sure you give the author proper credit for helping you share your ideas.  If one of your sources has a video that is relevant to your topic, you can add the video as added support.  Keep in mind the length of the video and the amount of time you have for your presentation.  For a 5 minute speech, the video should be no longer than 30 seconds.  </a:t>
            </a:r>
          </a:p>
          <a:p>
            <a:endParaRPr lang="en-US" dirty="0">
              <a:latin typeface="Segoe UI" panose="020B0502040204020203" pitchFamily="34" charset="0"/>
              <a:cs typeface="Segoe UI" panose="020B0502040204020203" pitchFamily="34" charset="0"/>
            </a:endParaRPr>
          </a:p>
          <a:p>
            <a:r>
              <a:rPr lang="en-US" b="1" i="1" dirty="0">
                <a:latin typeface="Segoe UI" panose="020B0502040204020203" pitchFamily="34" charset="0"/>
                <a:cs typeface="Segoe UI" panose="020B0502040204020203" pitchFamily="34" charset="0"/>
              </a:rPr>
              <a:t>Questions to consider: </a:t>
            </a:r>
          </a:p>
          <a:p>
            <a:pPr marL="228600" indent="-228600">
              <a:buAutoNum type="arabicPeriod"/>
            </a:pPr>
            <a:r>
              <a:rPr lang="en-US" dirty="0">
                <a:latin typeface="Segoe UI" panose="020B0502040204020203" pitchFamily="34" charset="0"/>
                <a:cs typeface="Segoe UI" panose="020B0502040204020203" pitchFamily="34" charset="0"/>
              </a:rPr>
              <a:t>How will you state the author of the source?</a:t>
            </a:r>
          </a:p>
          <a:p>
            <a:pPr marL="228600" indent="-228600">
              <a:buAutoNum type="arabicPeriod"/>
            </a:pPr>
            <a:r>
              <a:rPr lang="en-US" dirty="0">
                <a:latin typeface="Segoe UI" panose="020B0502040204020203" pitchFamily="34" charset="0"/>
                <a:cs typeface="Segoe UI" panose="020B0502040204020203" pitchFamily="34" charset="0"/>
              </a:rPr>
              <a:t>Will you need to cite the source on the slide?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Segoe UI" panose="020B0502040204020203" pitchFamily="34" charset="0"/>
              <a:cs typeface="Segoe UI" panose="020B0502040204020203"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Segoe UI" panose="020B0502040204020203" pitchFamily="34" charset="0"/>
                <a:cs typeface="Segoe UI" panose="020B0502040204020203" pitchFamily="34" charset="0"/>
              </a:rPr>
              <a:t>What are some ways you can engage your audience so they feel like they are a part of the presentation?  Some ideas to consider is by taking a quick poll like: by a show of hands, how many of you think school uniforms are a way to cut down on bullying?  Another suggestion is to have them hold up a certain number of fingers to see if they agree or disagree.  Finally, you can share a story that the audience can relate to that makes them laugh.</a:t>
            </a:r>
          </a:p>
          <a:p>
            <a:endParaRPr lang="en-US" dirty="0">
              <a:latin typeface="Segoe UI" panose="020B0502040204020203" pitchFamily="34" charset="0"/>
              <a:cs typeface="Segoe UI" panose="020B0502040204020203" pitchFamily="34" charset="0"/>
            </a:endParaRPr>
          </a:p>
          <a:p>
            <a:r>
              <a:rPr lang="en-US" dirty="0">
                <a:latin typeface="Segoe UI" panose="020B0502040204020203" pitchFamily="34" charset="0"/>
                <a:cs typeface="Segoe UI" panose="020B0502040204020203" pitchFamily="34" charset="0"/>
              </a:rPr>
              <a:t>After all the applause, your audience may have some questions.  Be prepared to answer some of their questions by making a list of questions you think they might ask. You may also want to share the presentation with them by providing the link to your presentation, if they want more information.</a:t>
            </a:r>
          </a:p>
        </p:txBody>
      </p:sp>
      <p:sp>
        <p:nvSpPr>
          <p:cNvPr id="4" name="Slide Number Placeholder 3"/>
          <p:cNvSpPr>
            <a:spLocks noGrp="1"/>
          </p:cNvSpPr>
          <p:nvPr>
            <p:ph type="sldNum" sz="quarter" idx="10"/>
          </p:nvPr>
        </p:nvSpPr>
        <p:spPr/>
        <p:txBody>
          <a:bodyPr/>
          <a:lstStyle/>
          <a:p>
            <a:fld id="{BC849E9A-41F7-4779-A581-48A7C374A227}" type="slidenum">
              <a:rPr lang="en-US" smtClean="0"/>
              <a:t>9</a:t>
            </a:fld>
            <a:endParaRPr lang="en-US" dirty="0"/>
          </a:p>
        </p:txBody>
      </p:sp>
    </p:spTree>
    <p:extLst>
      <p:ext uri="{BB962C8B-B14F-4D97-AF65-F5344CB8AC3E}">
        <p14:creationId xmlns:p14="http://schemas.microsoft.com/office/powerpoint/2010/main" val="1335805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Segoe UI" panose="020B0502040204020203" pitchFamily="34" charset="0"/>
                <a:cs typeface="Segoe UI" panose="020B0502040204020203" pitchFamily="34" charset="0"/>
              </a:rPr>
              <a:t>You can use this slide as your opening or closing slide.  Should you choose to use it as a closing, make sure you review the main points of your presentation.  One creative way to do that is by adding animations to the various graphics on a slide.  This slide has 4 different graphics, and, when you view the slideshow, you will see that you can click to reveal the next graphic.  Similarly, as you review the main topics in your presentation, you may want each point to show up when you are addressing that topic. </a:t>
            </a:r>
          </a:p>
          <a:p>
            <a:endParaRPr lang="en-US" dirty="0">
              <a:latin typeface="Segoe UI" panose="020B0502040204020203" pitchFamily="34" charset="0"/>
              <a:cs typeface="Segoe UI" panose="020B0502040204020203" pitchFamily="34" charset="0"/>
            </a:endParaRPr>
          </a:p>
          <a:p>
            <a:r>
              <a:rPr lang="en-US" b="1" dirty="0">
                <a:latin typeface="Segoe UI" panose="020B0502040204020203" pitchFamily="34" charset="0"/>
                <a:cs typeface="Segoe UI" panose="020B0502040204020203" pitchFamily="34" charset="0"/>
              </a:rPr>
              <a:t>Add animation to images and graphics: </a:t>
            </a:r>
          </a:p>
          <a:p>
            <a:pPr marL="228600" indent="-228600">
              <a:buAutoNum type="arabicPeriod"/>
            </a:pPr>
            <a:r>
              <a:rPr lang="en-US" dirty="0">
                <a:latin typeface="Segoe UI" panose="020B0502040204020203" pitchFamily="34" charset="0"/>
                <a:cs typeface="Segoe UI" panose="020B0502040204020203" pitchFamily="34" charset="0"/>
              </a:rPr>
              <a:t>Select your image or graphic.</a:t>
            </a:r>
          </a:p>
          <a:p>
            <a:pPr marL="228600" indent="-228600">
              <a:buAutoNum type="arabicPeriod"/>
            </a:pPr>
            <a:r>
              <a:rPr lang="en-US" dirty="0">
                <a:latin typeface="Segoe UI" panose="020B0502040204020203" pitchFamily="34" charset="0"/>
                <a:cs typeface="Segoe UI" panose="020B0502040204020203" pitchFamily="34" charset="0"/>
              </a:rPr>
              <a:t>Click on the Animations tab.</a:t>
            </a:r>
          </a:p>
          <a:p>
            <a:pPr marL="228600" indent="-228600">
              <a:buAutoNum type="arabicPeriod"/>
            </a:pPr>
            <a:r>
              <a:rPr lang="en-US" dirty="0">
                <a:latin typeface="Segoe UI" panose="020B0502040204020203" pitchFamily="34" charset="0"/>
                <a:cs typeface="Segoe UI" panose="020B0502040204020203" pitchFamily="34" charset="0"/>
              </a:rPr>
              <a:t>Choose from the options.  The animation for this slide is “Split”.  The drop-down menu in the Animation section gives even more animations you can use.</a:t>
            </a:r>
          </a:p>
          <a:p>
            <a:pPr marL="228600" indent="-228600">
              <a:buAutoNum type="arabicPeriod"/>
            </a:pPr>
            <a:r>
              <a:rPr lang="en-US" dirty="0">
                <a:latin typeface="Segoe UI" panose="020B0502040204020203" pitchFamily="34" charset="0"/>
                <a:cs typeface="Segoe UI" panose="020B0502040204020203" pitchFamily="34" charset="0"/>
              </a:rPr>
              <a:t>If you have multiple graphics or images, you will see a number appear next to it that notes the order of the animations.</a:t>
            </a:r>
          </a:p>
          <a:p>
            <a:pPr marL="228600" indent="-228600">
              <a:buAutoNum type="arabicPeriod"/>
            </a:pPr>
            <a:endParaRPr lang="en-US" b="1" dirty="0">
              <a:latin typeface="Segoe UI" panose="020B0502040204020203" pitchFamily="34" charset="0"/>
              <a:cs typeface="Segoe UI" panose="020B0502040204020203" pitchFamily="34" charset="0"/>
            </a:endParaRPr>
          </a:p>
          <a:p>
            <a:pPr marL="0" indent="0">
              <a:buNone/>
            </a:pPr>
            <a:r>
              <a:rPr lang="en-US" b="1" dirty="0">
                <a:latin typeface="Segoe UI" panose="020B0502040204020203" pitchFamily="34" charset="0"/>
                <a:cs typeface="Segoe UI" panose="020B0502040204020203" pitchFamily="34" charset="0"/>
              </a:rPr>
              <a:t>Note: You will want to choose the animations carefully.  You do not want to make your audience dizzy from your presentation.</a:t>
            </a:r>
          </a:p>
        </p:txBody>
      </p:sp>
      <p:sp>
        <p:nvSpPr>
          <p:cNvPr id="4" name="Slide Number Placeholder 3"/>
          <p:cNvSpPr>
            <a:spLocks noGrp="1"/>
          </p:cNvSpPr>
          <p:nvPr>
            <p:ph type="sldNum" sz="quarter" idx="10"/>
          </p:nvPr>
        </p:nvSpPr>
        <p:spPr/>
        <p:txBody>
          <a:bodyPr/>
          <a:lstStyle/>
          <a:p>
            <a:fld id="{BC849E9A-41F7-4779-A581-48A7C374A227}" type="slidenum">
              <a:rPr lang="en-US" smtClean="0"/>
              <a:t>10</a:t>
            </a:fld>
            <a:endParaRPr lang="en-US" dirty="0"/>
          </a:p>
        </p:txBody>
      </p:sp>
    </p:spTree>
    <p:extLst>
      <p:ext uri="{BB962C8B-B14F-4D97-AF65-F5344CB8AC3E}">
        <p14:creationId xmlns:p14="http://schemas.microsoft.com/office/powerpoint/2010/main" val="644202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718B7-7F68-4CC9-8291-332587FA31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81D6BB-0446-49E8-8677-EADF274E95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D594011-48FF-493D-8286-F62D3455253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880EFCD-7E72-4882-86DC-2F371D7D9516}"/>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2991DDD5-4D13-4CDD-9F4A-EE6DE9CC04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152813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47D73-EDDA-49A6-BA12-1CA980DA9B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189B82E-4CA1-47A5-B133-FBD4D8A839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05127CA-154D-4E90-B776-A2EE71F78D2E}"/>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ED5F0BA5-F4EE-4282-B111-76B869BE267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5281E0EF-376A-46F7-A5EA-134256231A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306740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56E92A-52E0-4710-BDEF-0A153468540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A240E1-5EB0-47FD-AA37-BF945D136C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C358244-98FD-472D-AB8C-075F71C10BF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4998D5A-820D-4519-967F-33320971CBAB}"/>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C9CA7616-F776-4473-86BC-86E8E456A8A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4024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6334F3-0709-471B-A734-C4B404F55B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795016-AF78-4708-9C5F-21110C197B0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4F58000-F9D7-4A53-A6C5-E5E8154226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70D22AAD-0D08-4F47-8D5A-EFE29017E8D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7AE2219E-2FC0-4D34-A672-DB7F5D8EDE8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213046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036159-1280-4EE9-96D3-A56BD58266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BA27A78-1874-488A-B215-7D763D3381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0EFF90C5-31F4-4A22-AC00-3FB5ED291B2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951F787E-B946-4091-ABC6-F9DB06BBEE34}"/>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7" name="Date Placeholder 3">
            <a:extLst>
              <a:ext uri="{FF2B5EF4-FFF2-40B4-BE49-F238E27FC236}">
                <a16:creationId xmlns:a16="http://schemas.microsoft.com/office/drawing/2014/main" id="{A5F26323-D84E-4EB1-8011-7FF01E7BC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089272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AA11-CC97-44E5-AE4D-808FD741A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3AB6CB-9460-4BCA-86C5-5F26357AB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FAB0F6-401D-4BAF-A300-65AD684DF96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D61CD760-96AC-4821-A56B-0B805F2FAD4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750665-D5B5-4D0B-B2F0-CB6B027CDEC7}"/>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37148814-84E7-489B-91DE-7ED6A45600FF}"/>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3138061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47C3-C498-415A-A057-E19BCEB5F2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F6677F-2712-4810-A3AA-56FA75386D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871B54A-6775-4978-8E19-32694C9B5E3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BA1303-B245-476D-BD02-A4E4A359F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E898F-5B79-46F1-89C1-F827997CC4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6150E317-3602-42A1-BB7F-0184072E8D5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50CE2C97-E26C-4A8B-93A0-B01E2C7F4522}"/>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10" name="Date Placeholder 3">
            <a:extLst>
              <a:ext uri="{FF2B5EF4-FFF2-40B4-BE49-F238E27FC236}">
                <a16:creationId xmlns:a16="http://schemas.microsoft.com/office/drawing/2014/main" id="{10252BB4-70BE-4AE9-8DBB-D1F166263D7C}"/>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2258698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F68FC-5755-447A-8D7F-9ADED3E994A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1BA4AA-02C9-459E-9362-3DA60E3B597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AB2A2C8F-DBB4-4235-A67E-FB4039D9AA24}"/>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6" name="Date Placeholder 3">
            <a:extLst>
              <a:ext uri="{FF2B5EF4-FFF2-40B4-BE49-F238E27FC236}">
                <a16:creationId xmlns:a16="http://schemas.microsoft.com/office/drawing/2014/main" id="{C6B716D7-2386-4579-8605-165149FEC2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068395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D1F2DEE8-5654-4DCA-A8D0-D883E52B6FB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B0B179A5-4329-4057-9DEB-5B6E3AD1183F}"/>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5" name="Date Placeholder 3">
            <a:extLst>
              <a:ext uri="{FF2B5EF4-FFF2-40B4-BE49-F238E27FC236}">
                <a16:creationId xmlns:a16="http://schemas.microsoft.com/office/drawing/2014/main" id="{159F0521-25B7-4109-BB51-93A0E9D1F3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62179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1DA80-336B-4DBB-91A1-6E3E4B3C20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40D456-F0A3-4789-A310-A23F01B2EC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B8A8B05-7071-44D4-80F7-3E8191C9A4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7EB47A9A-FB08-407B-A73A-0AC513F0FD5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4BFF841F-796A-4FE6-B5E0-C8A4986793EE}"/>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214EB4CD-C8C6-48F8-B07C-B1546C81DA2B}"/>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08984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D474D-6779-4C23-BD3C-82F5DC3E3E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096C-E430-49C7-A801-21C0BD95DC4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0024828F-334F-4A50-850D-10684F24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C4F9A86F-B378-4759-B50E-2E0BFAE6246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B0A95BDC-FC58-4638-AA59-A3DA9931FD3D}"/>
              </a:ext>
            </a:extLst>
          </p:cNvPr>
          <p:cNvSpPr>
            <a:spLocks noGrp="1"/>
          </p:cNvSpPr>
          <p:nvPr>
            <p:ph type="sldNum" sz="quarter" idx="12"/>
          </p:nvPr>
        </p:nvSpPr>
        <p:spPr>
          <a:xfrm>
            <a:off x="8610600" y="6356350"/>
            <a:ext cx="2743200" cy="365125"/>
          </a:xfrm>
          <a:prstGeom prst="rect">
            <a:avLst/>
          </a:prstGeom>
        </p:spPr>
        <p:txBody>
          <a:bodyPr/>
          <a:lstStyle/>
          <a:p>
            <a:fld id="{A6AF1B4E-90EC-4A51-B6E5-B702C054ECB0}" type="slidenum">
              <a:rPr lang="en-US" smtClean="0"/>
              <a:t>‹#›</a:t>
            </a:fld>
            <a:endParaRPr lang="en-US" dirty="0"/>
          </a:p>
        </p:txBody>
      </p:sp>
      <p:sp>
        <p:nvSpPr>
          <p:cNvPr id="8" name="Date Placeholder 3">
            <a:extLst>
              <a:ext uri="{FF2B5EF4-FFF2-40B4-BE49-F238E27FC236}">
                <a16:creationId xmlns:a16="http://schemas.microsoft.com/office/drawing/2014/main" id="{DA58D8DC-6B2A-46A4-824D-3C3524A9C080}"/>
              </a:ext>
            </a:extLst>
          </p:cNvPr>
          <p:cNvSpPr>
            <a:spLocks noGrp="1"/>
          </p:cNvSpPr>
          <p:nvPr>
            <p:ph type="dt" sz="half" idx="13"/>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1790833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80BC3B-525F-4038-9330-0729879F91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9629186-93D7-46FA-AE02-36D9426043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BF1CEB-0530-4996-BAEF-2E6A04DAD6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www.Naseha.world</a:t>
            </a:r>
          </a:p>
        </p:txBody>
      </p:sp>
    </p:spTree>
    <p:extLst>
      <p:ext uri="{BB962C8B-B14F-4D97-AF65-F5344CB8AC3E}">
        <p14:creationId xmlns:p14="http://schemas.microsoft.com/office/powerpoint/2010/main" val="4010604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10.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7.png"/><Relationship Id="rId7"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sv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6.svg"/><Relationship Id="rId4" Type="http://schemas.openxmlformats.org/officeDocument/2006/relationships/image" Target="../media/image8.svg"/><Relationship Id="rId9"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2.sv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14.svg"/></Relationships>
</file>

<file path=ppt/slides/_rels/slide7.xml.rels><?xml version="1.0" encoding="UTF-8" standalone="yes"?>
<Relationships xmlns="http://schemas.openxmlformats.org/package/2006/relationships"><Relationship Id="rId3" Type="http://schemas.openxmlformats.org/officeDocument/2006/relationships/hyperlink" Target="https://www.ft.com/content/7c3dbf1e-e047-11e9-b112-9624ec9edc59" TargetMode="External"/><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4.sv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16.svg"/><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16F9E488-0718-4E1E-9D12-26779F6062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5CA4BCD1-F813-4A68-8727-7A3DE67AC57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90440" y="1049670"/>
            <a:ext cx="1128382" cy="847206"/>
            <a:chOff x="7393391" y="1075612"/>
            <a:chExt cx="1128382" cy="847206"/>
          </a:xfrm>
        </p:grpSpPr>
        <p:sp>
          <p:nvSpPr>
            <p:cNvPr id="51" name="Freeform 5">
              <a:extLst>
                <a:ext uri="{FF2B5EF4-FFF2-40B4-BE49-F238E27FC236}">
                  <a16:creationId xmlns:a16="http://schemas.microsoft.com/office/drawing/2014/main" id="{A152F29E-C625-4313-96BF-5675B357C0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393391" y="1327438"/>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sp>
          <p:nvSpPr>
            <p:cNvPr id="52" name="Freeform 5">
              <a:extLst>
                <a:ext uri="{FF2B5EF4-FFF2-40B4-BE49-F238E27FC236}">
                  <a16:creationId xmlns:a16="http://schemas.microsoft.com/office/drawing/2014/main" id="{C2A5CB78-6497-4151-83B6-568BD27EC5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7971281" y="1075612"/>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tx1"/>
              </a:solidFill>
            </a:ln>
          </p:spPr>
          <p:txBody>
            <a:bodyPr vert="horz" wrap="square" lIns="91440" tIns="45720" rIns="91440" bIns="45720" numCol="1" anchor="t" anchorCtr="0" compatLnSpc="1">
              <a:prstTxWarp prst="textNoShape">
                <a:avLst/>
              </a:prstTxWarp>
            </a:bodyPr>
            <a:lstStyle/>
            <a:p>
              <a:endParaRPr lang="en-US"/>
            </a:p>
          </p:txBody>
        </p:sp>
      </p:grpSp>
      <p:sp>
        <p:nvSpPr>
          <p:cNvPr id="54" name="Freeform: Shape 53">
            <a:extLst>
              <a:ext uri="{FF2B5EF4-FFF2-40B4-BE49-F238E27FC236}">
                <a16:creationId xmlns:a16="http://schemas.microsoft.com/office/drawing/2014/main" id="{91AFB7FD-C0D0-4D48-B008-DEA973A726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90946" y="426510"/>
            <a:ext cx="1366757" cy="1232062"/>
          </a:xfrm>
          <a:custGeom>
            <a:avLst/>
            <a:gdLst>
              <a:gd name="connsiteX0" fmla="*/ 389939 w 1366757"/>
              <a:gd name="connsiteY0" fmla="*/ 0 h 1232062"/>
              <a:gd name="connsiteX1" fmla="*/ 978131 w 1366757"/>
              <a:gd name="connsiteY1" fmla="*/ 0 h 1232062"/>
              <a:gd name="connsiteX2" fmla="*/ 1062158 w 1366757"/>
              <a:gd name="connsiteY2" fmla="*/ 48072 h 1232062"/>
              <a:gd name="connsiteX3" fmla="*/ 1356254 w 1366757"/>
              <a:gd name="connsiteY3" fmla="*/ 566179 h 1232062"/>
              <a:gd name="connsiteX4" fmla="*/ 1356254 w 1366757"/>
              <a:gd name="connsiteY4" fmla="*/ 665884 h 1232062"/>
              <a:gd name="connsiteX5" fmla="*/ 1062158 w 1366757"/>
              <a:gd name="connsiteY5" fmla="*/ 1183990 h 1232062"/>
              <a:gd name="connsiteX6" fmla="*/ 978131 w 1366757"/>
              <a:gd name="connsiteY6" fmla="*/ 1232062 h 1232062"/>
              <a:gd name="connsiteX7" fmla="*/ 389939 w 1366757"/>
              <a:gd name="connsiteY7" fmla="*/ 1232062 h 1232062"/>
              <a:gd name="connsiteX8" fmla="*/ 305913 w 1366757"/>
              <a:gd name="connsiteY8" fmla="*/ 1183990 h 1232062"/>
              <a:gd name="connsiteX9" fmla="*/ 11817 w 1366757"/>
              <a:gd name="connsiteY9" fmla="*/ 665884 h 1232062"/>
              <a:gd name="connsiteX10" fmla="*/ 11817 w 1366757"/>
              <a:gd name="connsiteY10" fmla="*/ 566179 h 1232062"/>
              <a:gd name="connsiteX11" fmla="*/ 305913 w 1366757"/>
              <a:gd name="connsiteY11" fmla="*/ 48072 h 1232062"/>
              <a:gd name="connsiteX12" fmla="*/ 389939 w 1366757"/>
              <a:gd name="connsiteY12" fmla="*/ 0 h 12320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366757" h="1232062">
                <a:moveTo>
                  <a:pt x="389939" y="0"/>
                </a:moveTo>
                <a:cubicBezTo>
                  <a:pt x="978131" y="0"/>
                  <a:pt x="978131" y="0"/>
                  <a:pt x="978131" y="0"/>
                </a:cubicBezTo>
                <a:cubicBezTo>
                  <a:pt x="1007891" y="0"/>
                  <a:pt x="1046404" y="21366"/>
                  <a:pt x="1062158" y="48072"/>
                </a:cubicBezTo>
                <a:cubicBezTo>
                  <a:pt x="1356254" y="566179"/>
                  <a:pt x="1356254" y="566179"/>
                  <a:pt x="1356254" y="566179"/>
                </a:cubicBezTo>
                <a:cubicBezTo>
                  <a:pt x="1370259" y="594666"/>
                  <a:pt x="1370259" y="637396"/>
                  <a:pt x="1356254" y="665884"/>
                </a:cubicBezTo>
                <a:cubicBezTo>
                  <a:pt x="1062158" y="1183990"/>
                  <a:pt x="1062158" y="1183990"/>
                  <a:pt x="1062158" y="1183990"/>
                </a:cubicBezTo>
                <a:cubicBezTo>
                  <a:pt x="1046404" y="1210698"/>
                  <a:pt x="1007891" y="1232062"/>
                  <a:pt x="978131" y="1232062"/>
                </a:cubicBezTo>
                <a:lnTo>
                  <a:pt x="389939" y="1232062"/>
                </a:lnTo>
                <a:cubicBezTo>
                  <a:pt x="358429" y="1232062"/>
                  <a:pt x="319917" y="1210698"/>
                  <a:pt x="305913" y="1183990"/>
                </a:cubicBezTo>
                <a:cubicBezTo>
                  <a:pt x="11817" y="665884"/>
                  <a:pt x="11817" y="665884"/>
                  <a:pt x="11817" y="665884"/>
                </a:cubicBezTo>
                <a:cubicBezTo>
                  <a:pt x="-3939" y="637396"/>
                  <a:pt x="-3939" y="594666"/>
                  <a:pt x="11817" y="566179"/>
                </a:cubicBezTo>
                <a:cubicBezTo>
                  <a:pt x="305913" y="48072"/>
                  <a:pt x="305913" y="48072"/>
                  <a:pt x="305913" y="48072"/>
                </a:cubicBezTo>
                <a:cubicBezTo>
                  <a:pt x="319917" y="21366"/>
                  <a:pt x="358429" y="0"/>
                  <a:pt x="389939"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47010" y="622356"/>
            <a:ext cx="854627" cy="854627"/>
          </a:xfrm>
          <a:prstGeom prst="rect">
            <a:avLst/>
          </a:prstGeom>
        </p:spPr>
      </p:pic>
      <p:sp useBgFill="1">
        <p:nvSpPr>
          <p:cNvPr id="56" name="Freeform: Shape 55">
            <a:extLst>
              <a:ext uri="{FF2B5EF4-FFF2-40B4-BE49-F238E27FC236}">
                <a16:creationId xmlns:a16="http://schemas.microsoft.com/office/drawing/2014/main" id="{C06D11DA-88D8-46C1-A244-41C5A8A9E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30791" y="1799112"/>
            <a:ext cx="4808198" cy="4261906"/>
          </a:xfrm>
          <a:custGeom>
            <a:avLst/>
            <a:gdLst>
              <a:gd name="connsiteX0" fmla="*/ 853538 w 2991693"/>
              <a:gd name="connsiteY0" fmla="*/ 0 h 2651787"/>
              <a:gd name="connsiteX1" fmla="*/ 2141030 w 2991693"/>
              <a:gd name="connsiteY1" fmla="*/ 0 h 2651787"/>
              <a:gd name="connsiteX2" fmla="*/ 2324957 w 2991693"/>
              <a:gd name="connsiteY2" fmla="*/ 103466 h 2651787"/>
              <a:gd name="connsiteX3" fmla="*/ 2968702 w 2991693"/>
              <a:gd name="connsiteY3" fmla="*/ 1218596 h 2651787"/>
              <a:gd name="connsiteX4" fmla="*/ 2968702 w 2991693"/>
              <a:gd name="connsiteY4" fmla="*/ 1433192 h 2651787"/>
              <a:gd name="connsiteX5" fmla="*/ 2324957 w 2991693"/>
              <a:gd name="connsiteY5" fmla="*/ 2548321 h 2651787"/>
              <a:gd name="connsiteX6" fmla="*/ 2141030 w 2991693"/>
              <a:gd name="connsiteY6" fmla="*/ 2651787 h 2651787"/>
              <a:gd name="connsiteX7" fmla="*/ 853538 w 2991693"/>
              <a:gd name="connsiteY7" fmla="*/ 2651787 h 2651787"/>
              <a:gd name="connsiteX8" fmla="*/ 669612 w 2991693"/>
              <a:gd name="connsiteY8" fmla="*/ 2548321 h 2651787"/>
              <a:gd name="connsiteX9" fmla="*/ 25866 w 2991693"/>
              <a:gd name="connsiteY9" fmla="*/ 1433192 h 2651787"/>
              <a:gd name="connsiteX10" fmla="*/ 25866 w 2991693"/>
              <a:gd name="connsiteY10" fmla="*/ 1218596 h 2651787"/>
              <a:gd name="connsiteX11" fmla="*/ 669612 w 2991693"/>
              <a:gd name="connsiteY11" fmla="*/ 103466 h 2651787"/>
              <a:gd name="connsiteX12" fmla="*/ 853538 w 2991693"/>
              <a:gd name="connsiteY12" fmla="*/ 0 h 26517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991693" h="2651787">
                <a:moveTo>
                  <a:pt x="853538" y="0"/>
                </a:moveTo>
                <a:cubicBezTo>
                  <a:pt x="2141030" y="0"/>
                  <a:pt x="2141030" y="0"/>
                  <a:pt x="2141030" y="0"/>
                </a:cubicBezTo>
                <a:cubicBezTo>
                  <a:pt x="2206170" y="0"/>
                  <a:pt x="2290471" y="45985"/>
                  <a:pt x="2324957" y="103466"/>
                </a:cubicBezTo>
                <a:cubicBezTo>
                  <a:pt x="2968702" y="1218596"/>
                  <a:pt x="2968702" y="1218596"/>
                  <a:pt x="2968702" y="1218596"/>
                </a:cubicBezTo>
                <a:cubicBezTo>
                  <a:pt x="2999357" y="1279909"/>
                  <a:pt x="2999357" y="1371878"/>
                  <a:pt x="2968702" y="1433192"/>
                </a:cubicBezTo>
                <a:cubicBezTo>
                  <a:pt x="2324957" y="2548321"/>
                  <a:pt x="2324957" y="2548321"/>
                  <a:pt x="2324957" y="2548321"/>
                </a:cubicBezTo>
                <a:cubicBezTo>
                  <a:pt x="2290471" y="2605803"/>
                  <a:pt x="2206170" y="2651787"/>
                  <a:pt x="2141030" y="2651787"/>
                </a:cubicBezTo>
                <a:lnTo>
                  <a:pt x="853538" y="2651787"/>
                </a:lnTo>
                <a:cubicBezTo>
                  <a:pt x="784566" y="2651787"/>
                  <a:pt x="700266" y="2605803"/>
                  <a:pt x="669612" y="2548321"/>
                </a:cubicBezTo>
                <a:cubicBezTo>
                  <a:pt x="25866" y="1433192"/>
                  <a:pt x="25866" y="1433192"/>
                  <a:pt x="25866" y="1433192"/>
                </a:cubicBezTo>
                <a:cubicBezTo>
                  <a:pt x="-8621" y="1371878"/>
                  <a:pt x="-8621" y="1279909"/>
                  <a:pt x="25866" y="1218596"/>
                </a:cubicBezTo>
                <a:cubicBezTo>
                  <a:pt x="669612" y="103466"/>
                  <a:pt x="669612" y="103466"/>
                  <a:pt x="669612" y="103466"/>
                </a:cubicBezTo>
                <a:cubicBezTo>
                  <a:pt x="700266" y="45985"/>
                  <a:pt x="784566" y="0"/>
                  <a:pt x="853538" y="0"/>
                </a:cubicBezTo>
                <a:close/>
              </a:path>
            </a:pathLst>
          </a:custGeom>
          <a:ln w="50800" cmpd="sng">
            <a:solidFill>
              <a:schemeClr val="tx1"/>
            </a:solidFill>
          </a:ln>
        </p:spPr>
        <p:txBody>
          <a:bodyPr vert="horz" wrap="square" lIns="91440" tIns="45720" rIns="91440" bIns="45720" numCol="1" anchor="t" anchorCtr="0" compatLnSpc="1">
            <a:prstTxWarp prst="textNoShape">
              <a:avLst/>
            </a:prstTxWarp>
          </a:bodyPr>
          <a:lstStyle/>
          <a:p>
            <a:endParaRPr lang="en-US" dirty="0">
              <a:solidFill>
                <a:schemeClr val="tx1"/>
              </a:solidFill>
            </a:endParaRPr>
          </a:p>
        </p:txBody>
      </p:sp>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13478" y="2708512"/>
            <a:ext cx="2442825" cy="2442825"/>
          </a:xfrm>
          <a:prstGeom prst="rect">
            <a:avLst/>
          </a:prstGeom>
        </p:spPr>
      </p:pic>
      <p:sp>
        <p:nvSpPr>
          <p:cNvPr id="58" name="Freeform: Shape 57">
            <a:extLst>
              <a:ext uri="{FF2B5EF4-FFF2-40B4-BE49-F238E27FC236}">
                <a16:creationId xmlns:a16="http://schemas.microsoft.com/office/drawing/2014/main" id="{9ED24E9E-3415-42C3-B58A-42D618995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32560" y="1208098"/>
            <a:ext cx="2426310" cy="2187196"/>
          </a:xfrm>
          <a:custGeom>
            <a:avLst/>
            <a:gdLst>
              <a:gd name="connsiteX0" fmla="*/ 638327 w 2237370"/>
              <a:gd name="connsiteY0" fmla="*/ 0 h 2016876"/>
              <a:gd name="connsiteX1" fmla="*/ 1601193 w 2237370"/>
              <a:gd name="connsiteY1" fmla="*/ 0 h 2016876"/>
              <a:gd name="connsiteX2" fmla="*/ 1738744 w 2237370"/>
              <a:gd name="connsiteY2" fmla="*/ 78694 h 2016876"/>
              <a:gd name="connsiteX3" fmla="*/ 2220176 w 2237370"/>
              <a:gd name="connsiteY3" fmla="*/ 926830 h 2016876"/>
              <a:gd name="connsiteX4" fmla="*/ 2220176 w 2237370"/>
              <a:gd name="connsiteY4" fmla="*/ 1090047 h 2016876"/>
              <a:gd name="connsiteX5" fmla="*/ 1738744 w 2237370"/>
              <a:gd name="connsiteY5" fmla="*/ 1938183 h 2016876"/>
              <a:gd name="connsiteX6" fmla="*/ 1601193 w 2237370"/>
              <a:gd name="connsiteY6" fmla="*/ 2016876 h 2016876"/>
              <a:gd name="connsiteX7" fmla="*/ 638327 w 2237370"/>
              <a:gd name="connsiteY7" fmla="*/ 2016876 h 2016876"/>
              <a:gd name="connsiteX8" fmla="*/ 500776 w 2237370"/>
              <a:gd name="connsiteY8" fmla="*/ 1938183 h 2016876"/>
              <a:gd name="connsiteX9" fmla="*/ 19344 w 2237370"/>
              <a:gd name="connsiteY9" fmla="*/ 1090047 h 2016876"/>
              <a:gd name="connsiteX10" fmla="*/ 19344 w 2237370"/>
              <a:gd name="connsiteY10" fmla="*/ 926830 h 2016876"/>
              <a:gd name="connsiteX11" fmla="*/ 500776 w 2237370"/>
              <a:gd name="connsiteY11" fmla="*/ 78694 h 2016876"/>
              <a:gd name="connsiteX12" fmla="*/ 638327 w 2237370"/>
              <a:gd name="connsiteY12" fmla="*/ 0 h 2016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37370" h="2016876">
                <a:moveTo>
                  <a:pt x="638327" y="0"/>
                </a:moveTo>
                <a:cubicBezTo>
                  <a:pt x="1601193" y="0"/>
                  <a:pt x="1601193" y="0"/>
                  <a:pt x="1601193" y="0"/>
                </a:cubicBezTo>
                <a:cubicBezTo>
                  <a:pt x="1649909" y="0"/>
                  <a:pt x="1712954" y="34975"/>
                  <a:pt x="1738744" y="78694"/>
                </a:cubicBezTo>
                <a:cubicBezTo>
                  <a:pt x="2220176" y="926830"/>
                  <a:pt x="2220176" y="926830"/>
                  <a:pt x="2220176" y="926830"/>
                </a:cubicBezTo>
                <a:cubicBezTo>
                  <a:pt x="2243102" y="973464"/>
                  <a:pt x="2243102" y="1043413"/>
                  <a:pt x="2220176" y="1090047"/>
                </a:cubicBezTo>
                <a:cubicBezTo>
                  <a:pt x="1738744" y="1938183"/>
                  <a:pt x="1738744" y="1938183"/>
                  <a:pt x="1738744" y="1938183"/>
                </a:cubicBezTo>
                <a:cubicBezTo>
                  <a:pt x="1712954" y="1981902"/>
                  <a:pt x="1649909" y="2016876"/>
                  <a:pt x="1601193" y="2016876"/>
                </a:cubicBezTo>
                <a:lnTo>
                  <a:pt x="638327" y="2016876"/>
                </a:lnTo>
                <a:cubicBezTo>
                  <a:pt x="586746" y="2016876"/>
                  <a:pt x="523702" y="1981902"/>
                  <a:pt x="500776" y="1938183"/>
                </a:cubicBezTo>
                <a:cubicBezTo>
                  <a:pt x="19344" y="1090047"/>
                  <a:pt x="19344" y="1090047"/>
                  <a:pt x="19344" y="1090047"/>
                </a:cubicBezTo>
                <a:cubicBezTo>
                  <a:pt x="-6448" y="1043413"/>
                  <a:pt x="-6448" y="973464"/>
                  <a:pt x="19344" y="926830"/>
                </a:cubicBezTo>
                <a:cubicBezTo>
                  <a:pt x="500776" y="78694"/>
                  <a:pt x="500776" y="78694"/>
                  <a:pt x="500776" y="78694"/>
                </a:cubicBezTo>
                <a:cubicBezTo>
                  <a:pt x="523702" y="34975"/>
                  <a:pt x="586746" y="0"/>
                  <a:pt x="638327"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6881161" y="1637142"/>
            <a:ext cx="1329108" cy="1329108"/>
          </a:xfrm>
          <a:prstGeom prst="rect">
            <a:avLst/>
          </a:prstGeom>
        </p:spPr>
      </p:pic>
      <p:sp>
        <p:nvSpPr>
          <p:cNvPr id="60" name="Freeform: Shape 59">
            <a:extLst>
              <a:ext uri="{FF2B5EF4-FFF2-40B4-BE49-F238E27FC236}">
                <a16:creationId xmlns:a16="http://schemas.microsoft.com/office/drawing/2014/main" id="{15882B67-4A02-4BCD-AD70-1D2B5F5EFB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2185" y="4925651"/>
            <a:ext cx="1839293" cy="1658029"/>
          </a:xfrm>
          <a:custGeom>
            <a:avLst/>
            <a:gdLst>
              <a:gd name="connsiteX0" fmla="*/ 485386 w 1701304"/>
              <a:gd name="connsiteY0" fmla="*/ 0 h 1533639"/>
              <a:gd name="connsiteX1" fmla="*/ 1217552 w 1701304"/>
              <a:gd name="connsiteY1" fmla="*/ 0 h 1533639"/>
              <a:gd name="connsiteX2" fmla="*/ 1322147 w 1701304"/>
              <a:gd name="connsiteY2" fmla="*/ 59839 h 1533639"/>
              <a:gd name="connsiteX3" fmla="*/ 1688230 w 1701304"/>
              <a:gd name="connsiteY3" fmla="*/ 704765 h 1533639"/>
              <a:gd name="connsiteX4" fmla="*/ 1688230 w 1701304"/>
              <a:gd name="connsiteY4" fmla="*/ 828876 h 1533639"/>
              <a:gd name="connsiteX5" fmla="*/ 1322147 w 1701304"/>
              <a:gd name="connsiteY5" fmla="*/ 1473800 h 1533639"/>
              <a:gd name="connsiteX6" fmla="*/ 1217552 w 1701304"/>
              <a:gd name="connsiteY6" fmla="*/ 1533639 h 1533639"/>
              <a:gd name="connsiteX7" fmla="*/ 485386 w 1701304"/>
              <a:gd name="connsiteY7" fmla="*/ 1533639 h 1533639"/>
              <a:gd name="connsiteX8" fmla="*/ 380793 w 1701304"/>
              <a:gd name="connsiteY8" fmla="*/ 1473800 h 1533639"/>
              <a:gd name="connsiteX9" fmla="*/ 14709 w 1701304"/>
              <a:gd name="connsiteY9" fmla="*/ 828876 h 1533639"/>
              <a:gd name="connsiteX10" fmla="*/ 14709 w 1701304"/>
              <a:gd name="connsiteY10" fmla="*/ 704765 h 1533639"/>
              <a:gd name="connsiteX11" fmla="*/ 380793 w 1701304"/>
              <a:gd name="connsiteY11" fmla="*/ 59839 h 1533639"/>
              <a:gd name="connsiteX12" fmla="*/ 485386 w 1701304"/>
              <a:gd name="connsiteY12" fmla="*/ 0 h 15336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01304" h="1533639">
                <a:moveTo>
                  <a:pt x="485386" y="0"/>
                </a:moveTo>
                <a:cubicBezTo>
                  <a:pt x="1217552" y="0"/>
                  <a:pt x="1217552" y="0"/>
                  <a:pt x="1217552" y="0"/>
                </a:cubicBezTo>
                <a:cubicBezTo>
                  <a:pt x="1254597" y="0"/>
                  <a:pt x="1302536" y="26596"/>
                  <a:pt x="1322147" y="59839"/>
                </a:cubicBezTo>
                <a:cubicBezTo>
                  <a:pt x="1688230" y="704765"/>
                  <a:pt x="1688230" y="704765"/>
                  <a:pt x="1688230" y="704765"/>
                </a:cubicBezTo>
                <a:cubicBezTo>
                  <a:pt x="1705663" y="740225"/>
                  <a:pt x="1705663" y="793415"/>
                  <a:pt x="1688230" y="828876"/>
                </a:cubicBezTo>
                <a:cubicBezTo>
                  <a:pt x="1322147" y="1473800"/>
                  <a:pt x="1322147" y="1473800"/>
                  <a:pt x="1322147" y="1473800"/>
                </a:cubicBezTo>
                <a:cubicBezTo>
                  <a:pt x="1302536" y="1507046"/>
                  <a:pt x="1254597" y="1533639"/>
                  <a:pt x="1217552" y="1533639"/>
                </a:cubicBezTo>
                <a:lnTo>
                  <a:pt x="485386" y="1533639"/>
                </a:lnTo>
                <a:cubicBezTo>
                  <a:pt x="446164" y="1533639"/>
                  <a:pt x="398225" y="1507046"/>
                  <a:pt x="380793" y="1473800"/>
                </a:cubicBezTo>
                <a:cubicBezTo>
                  <a:pt x="14709" y="828876"/>
                  <a:pt x="14709" y="828876"/>
                  <a:pt x="14709" y="828876"/>
                </a:cubicBezTo>
                <a:cubicBezTo>
                  <a:pt x="-4903" y="793415"/>
                  <a:pt x="-4903" y="740225"/>
                  <a:pt x="14709" y="704765"/>
                </a:cubicBezTo>
                <a:cubicBezTo>
                  <a:pt x="380793" y="59839"/>
                  <a:pt x="380793" y="59839"/>
                  <a:pt x="380793" y="59839"/>
                </a:cubicBezTo>
                <a:cubicBezTo>
                  <a:pt x="398225" y="26596"/>
                  <a:pt x="446164" y="0"/>
                  <a:pt x="485386" y="0"/>
                </a:cubicBezTo>
                <a:close/>
              </a:path>
            </a:pathLst>
          </a:custGeom>
          <a:solidFill>
            <a:schemeClr val="bg1"/>
          </a:solidFill>
          <a:ln w="50800" cmpd="sng">
            <a:solidFill>
              <a:schemeClr val="tx1"/>
            </a:solidFill>
          </a:ln>
        </p:spPr>
        <p:txBody>
          <a:bodyPr vert="horz" wrap="square" lIns="91440" tIns="45720" rIns="91440" bIns="45720" numCol="1" anchor="t" anchorCtr="0" compatLnSpc="1">
            <a:prstTxWarp prst="textNoShape">
              <a:avLst/>
            </a:prstTxWarp>
          </a:bodyPr>
          <a:lstStyle/>
          <a:p>
            <a:endParaRPr lang="en-US">
              <a:solidFill>
                <a:schemeClr val="tx1"/>
              </a:solidFill>
            </a:endParaRPr>
          </a:p>
        </p:txBody>
      </p:sp>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1190440" y="2945523"/>
            <a:ext cx="4905560" cy="3066471"/>
          </a:xfrm>
        </p:spPr>
        <p:txBody>
          <a:bodyPr anchor="t">
            <a:normAutofit fontScale="90000"/>
          </a:bodyPr>
          <a:lstStyle/>
          <a:p>
            <a:pPr algn="l"/>
            <a:r>
              <a:rPr lang="en-US" sz="4500" dirty="0"/>
              <a:t>Women in Workforce and How has Pandemic affected the Workforce </a:t>
            </a:r>
            <a:endParaRPr lang="en-US" sz="4500" dirty="0">
              <a:latin typeface="Franklin Gothic Book" panose="020B0503020102020204" pitchFamily="34" charset="0"/>
              <a:cs typeface="Segoe UI" panose="020B0502040204020203" pitchFamily="34" charset="0"/>
            </a:endParaRP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1190441" y="2011679"/>
            <a:ext cx="4432438" cy="905897"/>
          </a:xfrm>
        </p:spPr>
        <p:txBody>
          <a:bodyPr anchor="b">
            <a:normAutofit fontScale="92500"/>
          </a:bodyPr>
          <a:lstStyle/>
          <a:p>
            <a:pPr algn="l"/>
            <a:r>
              <a:rPr lang="en-US" sz="2800" dirty="0">
                <a:latin typeface="Franklin Gothic Book" panose="020B0503020102020204" pitchFamily="34" charset="0"/>
                <a:cs typeface="Segoe UI" panose="020B0502040204020203" pitchFamily="34" charset="0"/>
              </a:rPr>
              <a:t>How can Women Play a major Role in this pandemic?</a:t>
            </a:r>
            <a:endParaRPr lang="en-US" sz="2800" dirty="0">
              <a:latin typeface="Franklin Gothic Book" panose="020B0503020102020204" pitchFamily="34" charset="0"/>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301554" y="5254388"/>
            <a:ext cx="1000554" cy="1000554"/>
          </a:xfrm>
          <a:prstGeom prst="rect">
            <a:avLst/>
          </a:prstGeom>
        </p:spPr>
      </p:pic>
      <p:sp>
        <p:nvSpPr>
          <p:cNvPr id="4" name="Rectangle 3">
            <a:extLst>
              <a:ext uri="{FF2B5EF4-FFF2-40B4-BE49-F238E27FC236}">
                <a16:creationId xmlns:a16="http://schemas.microsoft.com/office/drawing/2014/main" id="{7018223B-4DBD-4602-BA89-CD6DBCE21757}"/>
              </a:ext>
            </a:extLst>
          </p:cNvPr>
          <p:cNvSpPr/>
          <p:nvPr/>
        </p:nvSpPr>
        <p:spPr>
          <a:xfrm>
            <a:off x="1865376" y="-4332"/>
            <a:ext cx="2912400" cy="523220"/>
          </a:xfrm>
          <a:prstGeom prst="rect">
            <a:avLst/>
          </a:prstGeom>
        </p:spPr>
        <p:txBody>
          <a:bodyPr wrap="none">
            <a:spAutoFit/>
          </a:bodyPr>
          <a:lstStyle/>
          <a:p>
            <a:pPr>
              <a:spcAft>
                <a:spcPts val="600"/>
              </a:spcAft>
            </a:pPr>
            <a:r>
              <a:rPr lang="en-US" sz="2800" dirty="0">
                <a:solidFill>
                  <a:schemeClr val="bg1"/>
                </a:solidFill>
                <a:latin typeface="Franklin Gothic Book" panose="020B0503020102020204" pitchFamily="34" charset="0"/>
                <a:cs typeface="Segoe UI" panose="020B0502040204020203" pitchFamily="34" charset="0"/>
              </a:rPr>
              <a:t>Un-Apologetic Me </a:t>
            </a:r>
            <a:endParaRPr lang="en-US" sz="2800">
              <a:solidFill>
                <a:schemeClr val="bg1"/>
              </a:solidFill>
            </a:endParaRPr>
          </a:p>
        </p:txBody>
      </p:sp>
      <p:pic>
        <p:nvPicPr>
          <p:cNvPr id="18" name="Picture 17" descr="A picture containing computer, computer, sitting, dark&#10;&#10;Description automatically generated">
            <a:extLst>
              <a:ext uri="{FF2B5EF4-FFF2-40B4-BE49-F238E27FC236}">
                <a16:creationId xmlns:a16="http://schemas.microsoft.com/office/drawing/2014/main" id="{8F0789F5-2C2F-4E4B-B44E-32A1D3D3DCD2}"/>
              </a:ext>
            </a:extLst>
          </p:cNvPr>
          <p:cNvPicPr>
            <a:picLocks noChangeAspect="1"/>
          </p:cNvPicPr>
          <p:nvPr/>
        </p:nvPicPr>
        <p:blipFill rotWithShape="1">
          <a:blip r:embed="rId10">
            <a:extLst>
              <a:ext uri="{28A0092B-C50C-407E-A947-70E740481C1C}">
                <a14:useLocalDpi xmlns:a14="http://schemas.microsoft.com/office/drawing/2010/main" val="0"/>
              </a:ext>
            </a:extLst>
          </a:blip>
          <a:srcRect l="28146" t="53155" r="42776" b="25723"/>
          <a:stretch/>
        </p:blipFill>
        <p:spPr>
          <a:xfrm>
            <a:off x="6537639" y="5986218"/>
            <a:ext cx="528383" cy="383826"/>
          </a:xfrm>
          <a:prstGeom prst="rect">
            <a:avLst/>
          </a:prstGeom>
        </p:spPr>
      </p:pic>
      <p:sp>
        <p:nvSpPr>
          <p:cNvPr id="27" name="Date Placeholder 3">
            <a:extLst>
              <a:ext uri="{FF2B5EF4-FFF2-40B4-BE49-F238E27FC236}">
                <a16:creationId xmlns:a16="http://schemas.microsoft.com/office/drawing/2014/main" id="{B032F92E-4C2A-4184-9E48-01C3A1BE8220}"/>
              </a:ext>
            </a:extLst>
          </p:cNvPr>
          <p:cNvSpPr>
            <a:spLocks noGrp="1"/>
          </p:cNvSpPr>
          <p:nvPr>
            <p:ph type="dt" sz="half" idx="2"/>
          </p:nvPr>
        </p:nvSpPr>
        <p:spPr>
          <a:xfrm>
            <a:off x="248276" y="6367714"/>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sp>
        <p:nvSpPr>
          <p:cNvPr id="6" name="TextBox 5">
            <a:extLst>
              <a:ext uri="{FF2B5EF4-FFF2-40B4-BE49-F238E27FC236}">
                <a16:creationId xmlns:a16="http://schemas.microsoft.com/office/drawing/2014/main" id="{30CDD3BA-07B4-413A-8BDF-BFE512A4AAF1}"/>
              </a:ext>
            </a:extLst>
          </p:cNvPr>
          <p:cNvSpPr txBox="1"/>
          <p:nvPr/>
        </p:nvSpPr>
        <p:spPr>
          <a:xfrm flipH="1">
            <a:off x="7623662" y="4705076"/>
            <a:ext cx="3649300" cy="630942"/>
          </a:xfrm>
          <a:prstGeom prst="rect">
            <a:avLst/>
          </a:prstGeom>
          <a:noFill/>
        </p:spPr>
        <p:txBody>
          <a:bodyPr wrap="square" rtlCol="0">
            <a:spAutoFit/>
          </a:bodyPr>
          <a:lstStyle/>
          <a:p>
            <a:r>
              <a:rPr lang="en-US" sz="3500" dirty="0"/>
              <a:t>Un-Apologetic Me</a:t>
            </a:r>
          </a:p>
        </p:txBody>
      </p:sp>
    </p:spTree>
    <p:extLst>
      <p:ext uri="{BB962C8B-B14F-4D97-AF65-F5344CB8AC3E}">
        <p14:creationId xmlns:p14="http://schemas.microsoft.com/office/powerpoint/2010/main" val="3223989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1AC0E-7195-4ACF-AA0A-5E2923A987F7}"/>
              </a:ext>
            </a:extLst>
          </p:cNvPr>
          <p:cNvSpPr>
            <a:spLocks noGrp="1"/>
          </p:cNvSpPr>
          <p:nvPr>
            <p:ph type="ctrTitle"/>
          </p:nvPr>
        </p:nvSpPr>
        <p:spPr>
          <a:xfrm>
            <a:off x="4128368" y="4522156"/>
            <a:ext cx="4937937" cy="1363215"/>
          </a:xfrm>
        </p:spPr>
        <p:txBody>
          <a:bodyPr anchor="t">
            <a:normAutofit/>
          </a:bodyPr>
          <a:lstStyle/>
          <a:p>
            <a:pPr algn="l"/>
            <a:r>
              <a:rPr lang="en-US" sz="3100" dirty="0">
                <a:latin typeface="Franklin Gothic Book" panose="020B0503020102020204" pitchFamily="34" charset="0"/>
                <a:cs typeface="Segoe UI" panose="020B0502040204020203" pitchFamily="34" charset="0"/>
              </a:rPr>
              <a:t>That’s All from </a:t>
            </a:r>
            <a:br>
              <a:rPr lang="en-US" sz="3100" dirty="0">
                <a:latin typeface="Franklin Gothic Book" panose="020B0503020102020204" pitchFamily="34" charset="0"/>
                <a:cs typeface="Segoe UI" panose="020B0502040204020203" pitchFamily="34" charset="0"/>
              </a:rPr>
            </a:br>
            <a:r>
              <a:rPr lang="en-US" sz="3100" dirty="0">
                <a:latin typeface="Franklin Gothic Book" panose="020B0503020102020204" pitchFamily="34" charset="0"/>
                <a:cs typeface="Segoe UI" panose="020B0502040204020203" pitchFamily="34" charset="0"/>
              </a:rPr>
              <a:t>Un-Apologetic Me – Naseha </a:t>
            </a:r>
          </a:p>
        </p:txBody>
      </p:sp>
      <p:sp>
        <p:nvSpPr>
          <p:cNvPr id="3" name="Subtitle 2">
            <a:extLst>
              <a:ext uri="{FF2B5EF4-FFF2-40B4-BE49-F238E27FC236}">
                <a16:creationId xmlns:a16="http://schemas.microsoft.com/office/drawing/2014/main" id="{814253EE-4FA2-4843-BE27-C7D5B08FFB81}"/>
              </a:ext>
            </a:extLst>
          </p:cNvPr>
          <p:cNvSpPr>
            <a:spLocks noGrp="1"/>
          </p:cNvSpPr>
          <p:nvPr>
            <p:ph type="subTitle" idx="1"/>
          </p:nvPr>
        </p:nvSpPr>
        <p:spPr>
          <a:xfrm>
            <a:off x="4194882" y="5529472"/>
            <a:ext cx="4937936" cy="576738"/>
          </a:xfrm>
        </p:spPr>
        <p:txBody>
          <a:bodyPr anchor="b">
            <a:normAutofit/>
          </a:bodyPr>
          <a:lstStyle/>
          <a:p>
            <a:pPr algn="l"/>
            <a:r>
              <a:rPr lang="en-US" sz="2000" dirty="0">
                <a:latin typeface="Segoe UI" panose="020B0502040204020203" pitchFamily="34" charset="0"/>
                <a:cs typeface="Segoe UI" panose="020B0502040204020203" pitchFamily="34" charset="0"/>
              </a:rPr>
              <a:t>www.Naseha.world</a:t>
            </a:r>
          </a:p>
        </p:txBody>
      </p:sp>
      <p:sp>
        <p:nvSpPr>
          <p:cNvPr id="58" name="Freeform: Shape 57">
            <a:extLst>
              <a:ext uri="{FF2B5EF4-FFF2-40B4-BE49-F238E27FC236}">
                <a16:creationId xmlns:a16="http://schemas.microsoft.com/office/drawing/2014/main" id="{2E2D6188-24E5-426A-BB2A-3FA2D6B9C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8331"/>
            <a:ext cx="3564638" cy="4569668"/>
          </a:xfrm>
          <a:custGeom>
            <a:avLst/>
            <a:gdLst>
              <a:gd name="connsiteX0" fmla="*/ 640080 w 3564638"/>
              <a:gd name="connsiteY0" fmla="*/ 0 h 4569668"/>
              <a:gd name="connsiteX1" fmla="*/ 3564638 w 3564638"/>
              <a:gd name="connsiteY1" fmla="*/ 2924558 h 4569668"/>
              <a:gd name="connsiteX2" fmla="*/ 3065170 w 3564638"/>
              <a:gd name="connsiteY2" fmla="*/ 4559707 h 4569668"/>
              <a:gd name="connsiteX3" fmla="*/ 3057720 w 3564638"/>
              <a:gd name="connsiteY3" fmla="*/ 4569668 h 4569668"/>
              <a:gd name="connsiteX4" fmla="*/ 0 w 3564638"/>
              <a:gd name="connsiteY4" fmla="*/ 4569668 h 4569668"/>
              <a:gd name="connsiteX5" fmla="*/ 0 w 3564638"/>
              <a:gd name="connsiteY5" fmla="*/ 72448 h 4569668"/>
              <a:gd name="connsiteX6" fmla="*/ 50679 w 3564638"/>
              <a:gd name="connsiteY6" fmla="*/ 59417 h 4569668"/>
              <a:gd name="connsiteX7" fmla="*/ 640080 w 3564638"/>
              <a:gd name="connsiteY7" fmla="*/ 0 h 45696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564638" h="4569668">
                <a:moveTo>
                  <a:pt x="640080" y="0"/>
                </a:moveTo>
                <a:cubicBezTo>
                  <a:pt x="2255269" y="0"/>
                  <a:pt x="3564638" y="1309369"/>
                  <a:pt x="3564638" y="2924558"/>
                </a:cubicBezTo>
                <a:cubicBezTo>
                  <a:pt x="3564638" y="3530254"/>
                  <a:pt x="3380508" y="4092944"/>
                  <a:pt x="3065170" y="4559707"/>
                </a:cubicBezTo>
                <a:lnTo>
                  <a:pt x="3057720" y="4569668"/>
                </a:lnTo>
                <a:lnTo>
                  <a:pt x="0" y="4569668"/>
                </a:lnTo>
                <a:lnTo>
                  <a:pt x="0" y="72448"/>
                </a:lnTo>
                <a:lnTo>
                  <a:pt x="50679" y="59417"/>
                </a:lnTo>
                <a:cubicBezTo>
                  <a:pt x="241061" y="20459"/>
                  <a:pt x="438181" y="0"/>
                  <a:pt x="64008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Freeform: Shape 59">
            <a:extLst>
              <a:ext uri="{FF2B5EF4-FFF2-40B4-BE49-F238E27FC236}">
                <a16:creationId xmlns:a16="http://schemas.microsoft.com/office/drawing/2014/main" id="{F6E384F5-137A-40B1-97F0-694CC6ECD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122218"/>
            <a:ext cx="3730752" cy="4735782"/>
          </a:xfrm>
          <a:custGeom>
            <a:avLst/>
            <a:gdLst>
              <a:gd name="connsiteX0" fmla="*/ 640080 w 3730752"/>
              <a:gd name="connsiteY0" fmla="*/ 0 h 4735782"/>
              <a:gd name="connsiteX1" fmla="*/ 3730752 w 3730752"/>
              <a:gd name="connsiteY1" fmla="*/ 3090672 h 4735782"/>
              <a:gd name="connsiteX2" fmla="*/ 3357725 w 3730752"/>
              <a:gd name="connsiteY2" fmla="*/ 4563870 h 4735782"/>
              <a:gd name="connsiteX3" fmla="*/ 3253285 w 3730752"/>
              <a:gd name="connsiteY3" fmla="*/ 4735782 h 4735782"/>
              <a:gd name="connsiteX4" fmla="*/ 0 w 3730752"/>
              <a:gd name="connsiteY4" fmla="*/ 4735782 h 4735782"/>
              <a:gd name="connsiteX5" fmla="*/ 0 w 3730752"/>
              <a:gd name="connsiteY5" fmla="*/ 67215 h 4735782"/>
              <a:gd name="connsiteX6" fmla="*/ 17202 w 3730752"/>
              <a:gd name="connsiteY6" fmla="*/ 62792 h 4735782"/>
              <a:gd name="connsiteX7" fmla="*/ 640080 w 3730752"/>
              <a:gd name="connsiteY7" fmla="*/ 0 h 4735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30752" h="4735782">
                <a:moveTo>
                  <a:pt x="640080" y="0"/>
                </a:moveTo>
                <a:cubicBezTo>
                  <a:pt x="2347011" y="0"/>
                  <a:pt x="3730752" y="1383741"/>
                  <a:pt x="3730752" y="3090672"/>
                </a:cubicBezTo>
                <a:cubicBezTo>
                  <a:pt x="3730752" y="3624088"/>
                  <a:pt x="3595621" y="4125943"/>
                  <a:pt x="3357725" y="4563870"/>
                </a:cubicBezTo>
                <a:lnTo>
                  <a:pt x="3253285" y="4735782"/>
                </a:lnTo>
                <a:lnTo>
                  <a:pt x="0" y="4735782"/>
                </a:lnTo>
                <a:lnTo>
                  <a:pt x="0" y="67215"/>
                </a:lnTo>
                <a:lnTo>
                  <a:pt x="17202" y="62792"/>
                </a:lnTo>
                <a:cubicBezTo>
                  <a:pt x="218397" y="21621"/>
                  <a:pt x="426714" y="0"/>
                  <a:pt x="64008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7" name="Freeform: Shape 61">
            <a:extLst>
              <a:ext uri="{FF2B5EF4-FFF2-40B4-BE49-F238E27FC236}">
                <a16:creationId xmlns:a16="http://schemas.microsoft.com/office/drawing/2014/main" id="{9DBC4630-03DA-474F-BBCB-BA3AE6B31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1982" y="-4332"/>
            <a:ext cx="4242816" cy="2454158"/>
          </a:xfrm>
          <a:custGeom>
            <a:avLst/>
            <a:gdLst>
              <a:gd name="connsiteX0" fmla="*/ 28633 w 4242816"/>
              <a:gd name="connsiteY0" fmla="*/ 0 h 2454158"/>
              <a:gd name="connsiteX1" fmla="*/ 4214183 w 4242816"/>
              <a:gd name="connsiteY1" fmla="*/ 0 h 2454158"/>
              <a:gd name="connsiteX2" fmla="*/ 4231864 w 4242816"/>
              <a:gd name="connsiteY2" fmla="*/ 115848 h 2454158"/>
              <a:gd name="connsiteX3" fmla="*/ 4242816 w 4242816"/>
              <a:gd name="connsiteY3" fmla="*/ 332750 h 2454158"/>
              <a:gd name="connsiteX4" fmla="*/ 2121408 w 4242816"/>
              <a:gd name="connsiteY4" fmla="*/ 2454158 h 2454158"/>
              <a:gd name="connsiteX5" fmla="*/ 0 w 4242816"/>
              <a:gd name="connsiteY5" fmla="*/ 332750 h 2454158"/>
              <a:gd name="connsiteX6" fmla="*/ 10953 w 4242816"/>
              <a:gd name="connsiteY6" fmla="*/ 115848 h 24541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42816" h="2454158">
                <a:moveTo>
                  <a:pt x="28633" y="0"/>
                </a:moveTo>
                <a:lnTo>
                  <a:pt x="4214183" y="0"/>
                </a:lnTo>
                <a:lnTo>
                  <a:pt x="4231864" y="115848"/>
                </a:lnTo>
                <a:cubicBezTo>
                  <a:pt x="4239106" y="187164"/>
                  <a:pt x="4242816" y="259524"/>
                  <a:pt x="4242816" y="332750"/>
                </a:cubicBezTo>
                <a:cubicBezTo>
                  <a:pt x="4242816" y="1504371"/>
                  <a:pt x="3293029" y="2454158"/>
                  <a:pt x="2121408" y="2454158"/>
                </a:cubicBezTo>
                <a:cubicBezTo>
                  <a:pt x="949787" y="2454158"/>
                  <a:pt x="0" y="1504371"/>
                  <a:pt x="0" y="332750"/>
                </a:cubicBezTo>
                <a:cubicBezTo>
                  <a:pt x="0" y="259524"/>
                  <a:pt x="3710" y="187164"/>
                  <a:pt x="10953" y="115848"/>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9" name="Freeform: Shape 63">
            <a:extLst>
              <a:ext uri="{FF2B5EF4-FFF2-40B4-BE49-F238E27FC236}">
                <a16:creationId xmlns:a16="http://schemas.microsoft.com/office/drawing/2014/main" id="{1208BC59-C84F-483F-80CD-FAEC74229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573" y="0"/>
            <a:ext cx="3913632" cy="2285234"/>
          </a:xfrm>
          <a:custGeom>
            <a:avLst/>
            <a:gdLst>
              <a:gd name="connsiteX0" fmla="*/ 29691 w 3913632"/>
              <a:gd name="connsiteY0" fmla="*/ 0 h 2285234"/>
              <a:gd name="connsiteX1" fmla="*/ 3883942 w 3913632"/>
              <a:gd name="connsiteY1" fmla="*/ 0 h 2285234"/>
              <a:gd name="connsiteX2" fmla="*/ 3903529 w 3913632"/>
              <a:gd name="connsiteY2" fmla="*/ 128345 h 2285234"/>
              <a:gd name="connsiteX3" fmla="*/ 3913632 w 3913632"/>
              <a:gd name="connsiteY3" fmla="*/ 328418 h 2285234"/>
              <a:gd name="connsiteX4" fmla="*/ 1956816 w 3913632"/>
              <a:gd name="connsiteY4" fmla="*/ 2285234 h 2285234"/>
              <a:gd name="connsiteX5" fmla="*/ 0 w 3913632"/>
              <a:gd name="connsiteY5" fmla="*/ 328418 h 2285234"/>
              <a:gd name="connsiteX6" fmla="*/ 10103 w 3913632"/>
              <a:gd name="connsiteY6" fmla="*/ 128345 h 2285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632" h="2285234">
                <a:moveTo>
                  <a:pt x="29691" y="0"/>
                </a:moveTo>
                <a:lnTo>
                  <a:pt x="3883942" y="0"/>
                </a:lnTo>
                <a:lnTo>
                  <a:pt x="3903529" y="128345"/>
                </a:lnTo>
                <a:cubicBezTo>
                  <a:pt x="3910210" y="194127"/>
                  <a:pt x="3913632" y="260873"/>
                  <a:pt x="3913632" y="328418"/>
                </a:cubicBezTo>
                <a:cubicBezTo>
                  <a:pt x="3913632" y="1409138"/>
                  <a:pt x="3037536" y="2285234"/>
                  <a:pt x="1956816" y="2285234"/>
                </a:cubicBezTo>
                <a:cubicBezTo>
                  <a:pt x="876096" y="2285234"/>
                  <a:pt x="0" y="1409138"/>
                  <a:pt x="0" y="328418"/>
                </a:cubicBezTo>
                <a:cubicBezTo>
                  <a:pt x="0" y="260873"/>
                  <a:pt x="3422" y="194127"/>
                  <a:pt x="10103" y="12834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6" name="Freeform: Shape 65">
            <a:extLst>
              <a:ext uri="{FF2B5EF4-FFF2-40B4-BE49-F238E27FC236}">
                <a16:creationId xmlns:a16="http://schemas.microsoft.com/office/drawing/2014/main" id="{A1DABD52-05DF-4F31-AFB9-B330D8BE46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25559" y="725908"/>
            <a:ext cx="2852928" cy="2852928"/>
          </a:xfrm>
          <a:custGeom>
            <a:avLst/>
            <a:gdLst>
              <a:gd name="connsiteX0" fmla="*/ 1426464 w 2852928"/>
              <a:gd name="connsiteY0" fmla="*/ 0 h 2852928"/>
              <a:gd name="connsiteX1" fmla="*/ 2852928 w 2852928"/>
              <a:gd name="connsiteY1" fmla="*/ 1426464 h 2852928"/>
              <a:gd name="connsiteX2" fmla="*/ 1426464 w 2852928"/>
              <a:gd name="connsiteY2" fmla="*/ 2852928 h 2852928"/>
              <a:gd name="connsiteX3" fmla="*/ 0 w 2852928"/>
              <a:gd name="connsiteY3" fmla="*/ 1426464 h 2852928"/>
              <a:gd name="connsiteX4" fmla="*/ 1426464 w 2852928"/>
              <a:gd name="connsiteY4" fmla="*/ 0 h 28529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52928" h="2852928">
                <a:moveTo>
                  <a:pt x="1426464" y="0"/>
                </a:moveTo>
                <a:cubicBezTo>
                  <a:pt x="2214278" y="0"/>
                  <a:pt x="2852928" y="638650"/>
                  <a:pt x="2852928" y="1426464"/>
                </a:cubicBezTo>
                <a:cubicBezTo>
                  <a:pt x="2852928" y="2214278"/>
                  <a:pt x="2214278" y="2852928"/>
                  <a:pt x="1426464" y="2852928"/>
                </a:cubicBezTo>
                <a:cubicBezTo>
                  <a:pt x="638650" y="2852928"/>
                  <a:pt x="0" y="2214278"/>
                  <a:pt x="0" y="1426464"/>
                </a:cubicBezTo>
                <a:cubicBezTo>
                  <a:pt x="0" y="638650"/>
                  <a:pt x="638650" y="0"/>
                  <a:pt x="142646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8" name="Oval 67">
            <a:extLst>
              <a:ext uri="{FF2B5EF4-FFF2-40B4-BE49-F238E27FC236}">
                <a16:creationId xmlns:a16="http://schemas.microsoft.com/office/drawing/2014/main" id="{78418A25-6EAC-4140-BFE6-284E1925B5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360967" y="561316"/>
            <a:ext cx="3182112" cy="3182112"/>
          </a:xfrm>
          <a:prstGeom prst="ellipse">
            <a:avLst/>
          </a:pr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5" name="Graphic 4" descr="Chat">
            <a:extLst>
              <a:ext uri="{FF2B5EF4-FFF2-40B4-BE49-F238E27FC236}">
                <a16:creationId xmlns:a16="http://schemas.microsoft.com/office/drawing/2014/main" id="{EB71843F-0A0B-4317-B205-4B0A0B97C0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37373" y="-100063"/>
            <a:ext cx="1829652" cy="1829652"/>
          </a:xfrm>
          <a:prstGeom prst="rect">
            <a:avLst/>
          </a:prstGeom>
        </p:spPr>
      </p:pic>
      <p:pic>
        <p:nvPicPr>
          <p:cNvPr id="11" name="Graphic 10" descr="Books on Shelf">
            <a:extLst>
              <a:ext uri="{FF2B5EF4-FFF2-40B4-BE49-F238E27FC236}">
                <a16:creationId xmlns:a16="http://schemas.microsoft.com/office/drawing/2014/main" id="{18A239E6-97C0-4A74-8E7A-C9FD39A8C92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36643" y="3726460"/>
            <a:ext cx="2329136" cy="2329136"/>
          </a:xfrm>
          <a:prstGeom prst="rect">
            <a:avLst/>
          </a:prstGeom>
        </p:spPr>
      </p:pic>
      <p:sp>
        <p:nvSpPr>
          <p:cNvPr id="70" name="Freeform: Shape 69">
            <a:extLst>
              <a:ext uri="{FF2B5EF4-FFF2-40B4-BE49-F238E27FC236}">
                <a16:creationId xmlns:a16="http://schemas.microsoft.com/office/drawing/2014/main" id="{6B9D64DB-4D5C-4A91-B45F-F301E3174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52568" y="-4332"/>
            <a:ext cx="3439432" cy="3550083"/>
          </a:xfrm>
          <a:custGeom>
            <a:avLst/>
            <a:gdLst>
              <a:gd name="connsiteX0" fmla="*/ 115336 w 3439432"/>
              <a:gd name="connsiteY0" fmla="*/ 0 h 3550083"/>
              <a:gd name="connsiteX1" fmla="*/ 3439432 w 3439432"/>
              <a:gd name="connsiteY1" fmla="*/ 0 h 3550083"/>
              <a:gd name="connsiteX2" fmla="*/ 3439432 w 3439432"/>
              <a:gd name="connsiteY2" fmla="*/ 3462762 h 3550083"/>
              <a:gd name="connsiteX3" fmla="*/ 3318024 w 3439432"/>
              <a:gd name="connsiteY3" fmla="*/ 3493980 h 3550083"/>
              <a:gd name="connsiteX4" fmla="*/ 2761488 w 3439432"/>
              <a:gd name="connsiteY4" fmla="*/ 3550083 h 3550083"/>
              <a:gd name="connsiteX5" fmla="*/ 0 w 3439432"/>
              <a:gd name="connsiteY5" fmla="*/ 788595 h 3550083"/>
              <a:gd name="connsiteX6" fmla="*/ 70713 w 3439432"/>
              <a:gd name="connsiteY6" fmla="*/ 164949 h 35500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439432" h="3550083">
                <a:moveTo>
                  <a:pt x="115336" y="0"/>
                </a:moveTo>
                <a:lnTo>
                  <a:pt x="3439432" y="0"/>
                </a:lnTo>
                <a:lnTo>
                  <a:pt x="3439432" y="3462762"/>
                </a:lnTo>
                <a:lnTo>
                  <a:pt x="3318024" y="3493980"/>
                </a:lnTo>
                <a:cubicBezTo>
                  <a:pt x="3138258" y="3530765"/>
                  <a:pt x="2952129" y="3550083"/>
                  <a:pt x="2761488" y="3550083"/>
                </a:cubicBezTo>
                <a:cubicBezTo>
                  <a:pt x="1236360" y="3550083"/>
                  <a:pt x="0" y="2313723"/>
                  <a:pt x="0" y="788595"/>
                </a:cubicBezTo>
                <a:cubicBezTo>
                  <a:pt x="0" y="574124"/>
                  <a:pt x="24450" y="365364"/>
                  <a:pt x="70713" y="164949"/>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72" name="Freeform: Shape 71">
            <a:extLst>
              <a:ext uri="{FF2B5EF4-FFF2-40B4-BE49-F238E27FC236}">
                <a16:creationId xmlns:a16="http://schemas.microsoft.com/office/drawing/2014/main" id="{8E4F04B5-4D4A-4F70-8549-384AF53513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8761" y="-4330"/>
            <a:ext cx="3273238" cy="3383891"/>
          </a:xfrm>
          <a:custGeom>
            <a:avLst/>
            <a:gdLst>
              <a:gd name="connsiteX0" fmla="*/ 122841 w 3273238"/>
              <a:gd name="connsiteY0" fmla="*/ 0 h 3383891"/>
              <a:gd name="connsiteX1" fmla="*/ 3273238 w 3273238"/>
              <a:gd name="connsiteY1" fmla="*/ 0 h 3383891"/>
              <a:gd name="connsiteX2" fmla="*/ 3273238 w 3273238"/>
              <a:gd name="connsiteY2" fmla="*/ 3291335 h 3383891"/>
              <a:gd name="connsiteX3" fmla="*/ 3118338 w 3273238"/>
              <a:gd name="connsiteY3" fmla="*/ 3331164 h 3383891"/>
              <a:gd name="connsiteX4" fmla="*/ 2595295 w 3273238"/>
              <a:gd name="connsiteY4" fmla="*/ 3383891 h 3383891"/>
              <a:gd name="connsiteX5" fmla="*/ 0 w 3273238"/>
              <a:gd name="connsiteY5" fmla="*/ 788596 h 3383891"/>
              <a:gd name="connsiteX6" fmla="*/ 116679 w 3273238"/>
              <a:gd name="connsiteY6" fmla="*/ 16835 h 3383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73238" h="3383891">
                <a:moveTo>
                  <a:pt x="122841" y="0"/>
                </a:moveTo>
                <a:lnTo>
                  <a:pt x="3273238" y="0"/>
                </a:lnTo>
                <a:lnTo>
                  <a:pt x="3273238" y="3291335"/>
                </a:lnTo>
                <a:lnTo>
                  <a:pt x="3118338" y="3331164"/>
                </a:lnTo>
                <a:cubicBezTo>
                  <a:pt x="2949390" y="3365736"/>
                  <a:pt x="2774463" y="3383891"/>
                  <a:pt x="2595295" y="3383891"/>
                </a:cubicBezTo>
                <a:cubicBezTo>
                  <a:pt x="1161953" y="3383891"/>
                  <a:pt x="0" y="2221938"/>
                  <a:pt x="0" y="788596"/>
                </a:cubicBezTo>
                <a:cubicBezTo>
                  <a:pt x="0" y="519845"/>
                  <a:pt x="40850" y="260634"/>
                  <a:pt x="116679" y="1683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9" name="Graphic 8" descr="Open Book">
            <a:extLst>
              <a:ext uri="{FF2B5EF4-FFF2-40B4-BE49-F238E27FC236}">
                <a16:creationId xmlns:a16="http://schemas.microsoft.com/office/drawing/2014/main" id="{93E427C7-0218-4592-82DA-2431E4BF8756}"/>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829800" y="368428"/>
            <a:ext cx="1952160" cy="1952160"/>
          </a:xfrm>
          <a:prstGeom prst="rect">
            <a:avLst/>
          </a:prstGeom>
        </p:spPr>
      </p:pic>
      <p:sp>
        <p:nvSpPr>
          <p:cNvPr id="74" name="Freeform: Shape 73">
            <a:extLst>
              <a:ext uri="{FF2B5EF4-FFF2-40B4-BE49-F238E27FC236}">
                <a16:creationId xmlns:a16="http://schemas.microsoft.com/office/drawing/2014/main" id="{0D14DB62-3EB3-452E-89EE-30B0CDB0C8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63236" y="4071322"/>
            <a:ext cx="2828765" cy="2786678"/>
          </a:xfrm>
          <a:custGeom>
            <a:avLst/>
            <a:gdLst>
              <a:gd name="connsiteX0" fmla="*/ 1888236 w 2828765"/>
              <a:gd name="connsiteY0" fmla="*/ 0 h 2786678"/>
              <a:gd name="connsiteX1" fmla="*/ 2788281 w 2828765"/>
              <a:gd name="connsiteY1" fmla="*/ 227900 h 2786678"/>
              <a:gd name="connsiteX2" fmla="*/ 2828765 w 2828765"/>
              <a:gd name="connsiteY2" fmla="*/ 252495 h 2786678"/>
              <a:gd name="connsiteX3" fmla="*/ 2828765 w 2828765"/>
              <a:gd name="connsiteY3" fmla="*/ 2786678 h 2786678"/>
              <a:gd name="connsiteX4" fmla="*/ 227128 w 2828765"/>
              <a:gd name="connsiteY4" fmla="*/ 2786678 h 2786678"/>
              <a:gd name="connsiteX5" fmla="*/ 148387 w 2828765"/>
              <a:gd name="connsiteY5" fmla="*/ 2623223 h 2786678"/>
              <a:gd name="connsiteX6" fmla="*/ 0 w 2828765"/>
              <a:gd name="connsiteY6" fmla="*/ 1888236 h 2786678"/>
              <a:gd name="connsiteX7" fmla="*/ 1888236 w 2828765"/>
              <a:gd name="connsiteY7" fmla="*/ 0 h 2786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28765" h="2786678">
                <a:moveTo>
                  <a:pt x="1888236" y="0"/>
                </a:moveTo>
                <a:cubicBezTo>
                  <a:pt x="2214125" y="0"/>
                  <a:pt x="2520731" y="82558"/>
                  <a:pt x="2788281" y="227900"/>
                </a:cubicBezTo>
                <a:lnTo>
                  <a:pt x="2828765" y="252495"/>
                </a:lnTo>
                <a:lnTo>
                  <a:pt x="2828765" y="2786678"/>
                </a:lnTo>
                <a:lnTo>
                  <a:pt x="227128" y="2786678"/>
                </a:lnTo>
                <a:lnTo>
                  <a:pt x="148387" y="2623223"/>
                </a:lnTo>
                <a:cubicBezTo>
                  <a:pt x="52837" y="2397318"/>
                  <a:pt x="0" y="2148947"/>
                  <a:pt x="0" y="1888236"/>
                </a:cubicBezTo>
                <a:cubicBezTo>
                  <a:pt x="0" y="845392"/>
                  <a:pt x="845392" y="0"/>
                  <a:pt x="1888236"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6" name="Freeform: Shape 75">
            <a:extLst>
              <a:ext uri="{FF2B5EF4-FFF2-40B4-BE49-F238E27FC236}">
                <a16:creationId xmlns:a16="http://schemas.microsoft.com/office/drawing/2014/main" id="{CB14CE1B-4BC5-4EF2-BE3D-05E4F580B3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99331" y="3907418"/>
            <a:ext cx="2992669" cy="2950582"/>
          </a:xfrm>
          <a:custGeom>
            <a:avLst/>
            <a:gdLst>
              <a:gd name="connsiteX0" fmla="*/ 2052140 w 2992669"/>
              <a:gd name="connsiteY0" fmla="*/ 0 h 2950582"/>
              <a:gd name="connsiteX1" fmla="*/ 2850926 w 2992669"/>
              <a:gd name="connsiteY1" fmla="*/ 161267 h 2950582"/>
              <a:gd name="connsiteX2" fmla="*/ 2992669 w 2992669"/>
              <a:gd name="connsiteY2" fmla="*/ 229549 h 2950582"/>
              <a:gd name="connsiteX3" fmla="*/ 2992669 w 2992669"/>
              <a:gd name="connsiteY3" fmla="*/ 2950582 h 2950582"/>
              <a:gd name="connsiteX4" fmla="*/ 209274 w 2992669"/>
              <a:gd name="connsiteY4" fmla="*/ 2950582 h 2950582"/>
              <a:gd name="connsiteX5" fmla="*/ 161267 w 2992669"/>
              <a:gd name="connsiteY5" fmla="*/ 2850926 h 2950582"/>
              <a:gd name="connsiteX6" fmla="*/ 0 w 2992669"/>
              <a:gd name="connsiteY6" fmla="*/ 2052140 h 2950582"/>
              <a:gd name="connsiteX7" fmla="*/ 2052140 w 2992669"/>
              <a:gd name="connsiteY7" fmla="*/ 0 h 295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992669" h="2950582">
                <a:moveTo>
                  <a:pt x="2052140" y="0"/>
                </a:moveTo>
                <a:cubicBezTo>
                  <a:pt x="2335482" y="0"/>
                  <a:pt x="2605411" y="57424"/>
                  <a:pt x="2850926" y="161267"/>
                </a:cubicBezTo>
                <a:lnTo>
                  <a:pt x="2992669" y="229549"/>
                </a:lnTo>
                <a:lnTo>
                  <a:pt x="2992669" y="2950582"/>
                </a:lnTo>
                <a:lnTo>
                  <a:pt x="209274" y="2950582"/>
                </a:lnTo>
                <a:lnTo>
                  <a:pt x="161267" y="2850926"/>
                </a:lnTo>
                <a:cubicBezTo>
                  <a:pt x="57423" y="2605411"/>
                  <a:pt x="0" y="2335482"/>
                  <a:pt x="0" y="2052140"/>
                </a:cubicBezTo>
                <a:cubicBezTo>
                  <a:pt x="0" y="918774"/>
                  <a:pt x="918774" y="0"/>
                  <a:pt x="2052140" y="0"/>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Blackboard">
            <a:extLst>
              <a:ext uri="{FF2B5EF4-FFF2-40B4-BE49-F238E27FC236}">
                <a16:creationId xmlns:a16="http://schemas.microsoft.com/office/drawing/2014/main" id="{2696A1A4-8E43-47F6-A6DC-A9ADAB053D8B}"/>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109997" y="4872446"/>
            <a:ext cx="1692946" cy="1692946"/>
          </a:xfrm>
          <a:prstGeom prst="rect">
            <a:avLst/>
          </a:prstGeom>
        </p:spPr>
      </p:pic>
      <p:pic>
        <p:nvPicPr>
          <p:cNvPr id="14" name="Picture 13" descr="A picture containing computer, computer, sitting, dark&#10;&#10;Description automatically generated">
            <a:extLst>
              <a:ext uri="{FF2B5EF4-FFF2-40B4-BE49-F238E27FC236}">
                <a16:creationId xmlns:a16="http://schemas.microsoft.com/office/drawing/2014/main" id="{1B293665-0B9E-485C-99A0-820CB993FB8E}"/>
              </a:ext>
            </a:extLst>
          </p:cNvPr>
          <p:cNvPicPr>
            <a:picLocks noChangeAspect="1"/>
          </p:cNvPicPr>
          <p:nvPr/>
        </p:nvPicPr>
        <p:blipFill rotWithShape="1">
          <a:blip r:embed="rId11">
            <a:extLst>
              <a:ext uri="{28A0092B-C50C-407E-A947-70E740481C1C}">
                <a14:useLocalDpi xmlns:a14="http://schemas.microsoft.com/office/drawing/2010/main" val="0"/>
              </a:ext>
            </a:extLst>
          </a:blip>
          <a:srcRect l="28146" t="53155" r="42776" b="25723"/>
          <a:stretch/>
        </p:blipFill>
        <p:spPr>
          <a:xfrm>
            <a:off x="5941730" y="1328528"/>
            <a:ext cx="2058441" cy="1495233"/>
          </a:xfrm>
          <a:prstGeom prst="rect">
            <a:avLst/>
          </a:prstGeom>
        </p:spPr>
      </p:pic>
    </p:spTree>
    <p:extLst>
      <p:ext uri="{BB962C8B-B14F-4D97-AF65-F5344CB8AC3E}">
        <p14:creationId xmlns:p14="http://schemas.microsoft.com/office/powerpoint/2010/main" val="2372968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barn(inVertical)">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arn(inVertic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824B-4279-4D47-92DD-71F5353FAA23}"/>
              </a:ext>
            </a:extLst>
          </p:cNvPr>
          <p:cNvSpPr>
            <a:spLocks noGrp="1"/>
          </p:cNvSpPr>
          <p:nvPr>
            <p:ph type="title"/>
          </p:nvPr>
        </p:nvSpPr>
        <p:spPr>
          <a:xfrm>
            <a:off x="283308" y="169573"/>
            <a:ext cx="10515600" cy="1325563"/>
          </a:xfrm>
        </p:spPr>
        <p:txBody>
          <a:bodyPr/>
          <a:lstStyle/>
          <a:p>
            <a:pPr lvl="0"/>
            <a:r>
              <a:rPr lang="en-US" dirty="0"/>
              <a:t>Before 2020 – Demographics of Workforce</a:t>
            </a:r>
          </a:p>
        </p:txBody>
      </p:sp>
      <p:sp>
        <p:nvSpPr>
          <p:cNvPr id="5" name="TextBox 4">
            <a:extLst>
              <a:ext uri="{FF2B5EF4-FFF2-40B4-BE49-F238E27FC236}">
                <a16:creationId xmlns:a16="http://schemas.microsoft.com/office/drawing/2014/main" id="{25AD4F61-E023-4530-BF03-8BC2D825D0BF}"/>
              </a:ext>
            </a:extLst>
          </p:cNvPr>
          <p:cNvSpPr txBox="1"/>
          <p:nvPr/>
        </p:nvSpPr>
        <p:spPr>
          <a:xfrm>
            <a:off x="283309" y="5342105"/>
            <a:ext cx="11828808" cy="523220"/>
          </a:xfrm>
          <a:prstGeom prst="rect">
            <a:avLst/>
          </a:prstGeom>
          <a:noFill/>
        </p:spPr>
        <p:txBody>
          <a:bodyPr wrap="square" rtlCol="0">
            <a:spAutoFit/>
          </a:bodyPr>
          <a:lstStyle/>
          <a:p>
            <a:r>
              <a:rPr lang="en-US" sz="2800" dirty="0"/>
              <a:t>Full economy parity was 257 years away, even before the crisis – </a:t>
            </a:r>
            <a:r>
              <a:rPr lang="en-US" dirty="0"/>
              <a:t>World Economic Forum</a:t>
            </a:r>
            <a:endParaRPr lang="en-US" dirty="0">
              <a:latin typeface="Segoe UI" panose="020B0502040204020203" pitchFamily="34" charset="0"/>
              <a:cs typeface="Segoe UI" panose="020B0502040204020203" pitchFamily="34" charset="0"/>
            </a:endParaRPr>
          </a:p>
        </p:txBody>
      </p:sp>
      <p:sp>
        <p:nvSpPr>
          <p:cNvPr id="8" name="Oval 7">
            <a:extLst>
              <a:ext uri="{FF2B5EF4-FFF2-40B4-BE49-F238E27FC236}">
                <a16:creationId xmlns:a16="http://schemas.microsoft.com/office/drawing/2014/main" id="{E5585411-DE61-42EC-8DAB-BA853F129791}"/>
              </a:ext>
            </a:extLst>
          </p:cNvPr>
          <p:cNvSpPr/>
          <p:nvPr/>
        </p:nvSpPr>
        <p:spPr>
          <a:xfrm>
            <a:off x="363331" y="1495136"/>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1</a:t>
            </a:r>
          </a:p>
        </p:txBody>
      </p:sp>
      <p:sp>
        <p:nvSpPr>
          <p:cNvPr id="9" name="Oval 8">
            <a:extLst>
              <a:ext uri="{FF2B5EF4-FFF2-40B4-BE49-F238E27FC236}">
                <a16:creationId xmlns:a16="http://schemas.microsoft.com/office/drawing/2014/main" id="{6D1E12A6-FA7A-477F-8C87-308C5B84B139}"/>
              </a:ext>
            </a:extLst>
          </p:cNvPr>
          <p:cNvSpPr/>
          <p:nvPr/>
        </p:nvSpPr>
        <p:spPr>
          <a:xfrm>
            <a:off x="8708048" y="1207165"/>
            <a:ext cx="586154" cy="5759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Segoe UI" panose="020B0502040204020203" pitchFamily="34" charset="0"/>
                <a:cs typeface="Segoe UI" panose="020B0502040204020203" pitchFamily="34" charset="0"/>
              </a:rPr>
              <a:t>2</a:t>
            </a:r>
          </a:p>
        </p:txBody>
      </p:sp>
      <p:pic>
        <p:nvPicPr>
          <p:cNvPr id="10" name="Picture 9">
            <a:extLst>
              <a:ext uri="{FF2B5EF4-FFF2-40B4-BE49-F238E27FC236}">
                <a16:creationId xmlns:a16="http://schemas.microsoft.com/office/drawing/2014/main" id="{D897CD1E-62D5-4CFA-8ADF-A9AF90194544}"/>
              </a:ext>
            </a:extLst>
          </p:cNvPr>
          <p:cNvPicPr/>
          <p:nvPr/>
        </p:nvPicPr>
        <p:blipFill>
          <a:blip r:embed="rId3"/>
          <a:stretch>
            <a:fillRect/>
          </a:stretch>
        </p:blipFill>
        <p:spPr>
          <a:xfrm>
            <a:off x="1024750" y="1935183"/>
            <a:ext cx="7608033" cy="3151541"/>
          </a:xfrm>
          <a:prstGeom prst="rect">
            <a:avLst/>
          </a:prstGeom>
        </p:spPr>
      </p:pic>
      <p:pic>
        <p:nvPicPr>
          <p:cNvPr id="11" name="Picture 10">
            <a:extLst>
              <a:ext uri="{FF2B5EF4-FFF2-40B4-BE49-F238E27FC236}">
                <a16:creationId xmlns:a16="http://schemas.microsoft.com/office/drawing/2014/main" id="{A72B0238-07F6-4384-BB99-4A0B897F5405}"/>
              </a:ext>
            </a:extLst>
          </p:cNvPr>
          <p:cNvPicPr/>
          <p:nvPr/>
        </p:nvPicPr>
        <p:blipFill>
          <a:blip r:embed="rId4"/>
          <a:stretch>
            <a:fillRect/>
          </a:stretch>
        </p:blipFill>
        <p:spPr>
          <a:xfrm>
            <a:off x="9440762" y="1935183"/>
            <a:ext cx="2671355" cy="2738197"/>
          </a:xfrm>
          <a:prstGeom prst="rect">
            <a:avLst/>
          </a:prstGeom>
        </p:spPr>
      </p:pic>
      <p:sp>
        <p:nvSpPr>
          <p:cNvPr id="12" name="Date Placeholder 3">
            <a:extLst>
              <a:ext uri="{FF2B5EF4-FFF2-40B4-BE49-F238E27FC236}">
                <a16:creationId xmlns:a16="http://schemas.microsoft.com/office/drawing/2014/main" id="{EAECF68F-2AD1-4F15-83AF-69DB377C2B80}"/>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13" name="Picture 12" descr="A picture containing computer, computer, sitting, dark&#10;&#10;Description automatically generated">
            <a:extLst>
              <a:ext uri="{FF2B5EF4-FFF2-40B4-BE49-F238E27FC236}">
                <a16:creationId xmlns:a16="http://schemas.microsoft.com/office/drawing/2014/main" id="{681B9D68-FBAF-44E2-BE97-8DD32309A18B}"/>
              </a:ext>
            </a:extLst>
          </p:cNvPr>
          <p:cNvPicPr>
            <a:picLocks noChangeAspect="1"/>
          </p:cNvPicPr>
          <p:nvPr/>
        </p:nvPicPr>
        <p:blipFill rotWithShape="1">
          <a:blip r:embed="rId5">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153491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0" name="Rectangle 44">
            <a:extLst>
              <a:ext uri="{FF2B5EF4-FFF2-40B4-BE49-F238E27FC236}">
                <a16:creationId xmlns:a16="http://schemas.microsoft.com/office/drawing/2014/main" id="{117AB3D3-3C9C-4DED-809A-78734805B8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9458F4F4-7026-4BA0-81B5-89327CACC598}"/>
              </a:ext>
            </a:extLst>
          </p:cNvPr>
          <p:cNvSpPr txBox="1">
            <a:spLocks/>
          </p:cNvSpPr>
          <p:nvPr/>
        </p:nvSpPr>
        <p:spPr>
          <a:xfrm>
            <a:off x="793662" y="386930"/>
            <a:ext cx="10066122" cy="1298448"/>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4800"/>
              <a:t>2020 Pandemic – Widens the Gap</a:t>
            </a:r>
          </a:p>
        </p:txBody>
      </p:sp>
      <p:sp>
        <p:nvSpPr>
          <p:cNvPr id="61" name="Rectangle 46">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4F08F965-B293-47B3-B684-4631A57C9685}"/>
              </a:ext>
            </a:extLst>
          </p:cNvPr>
          <p:cNvSpPr txBox="1"/>
          <p:nvPr/>
        </p:nvSpPr>
        <p:spPr>
          <a:xfrm>
            <a:off x="793661" y="2307102"/>
            <a:ext cx="4530898" cy="3931857"/>
          </a:xfrm>
          <a:prstGeom prst="rect">
            <a:avLst/>
          </a:prstGeom>
        </p:spPr>
        <p:txBody>
          <a:bodyPr vert="horz" lIns="91440" tIns="45720" rIns="91440" bIns="45720" rtlCol="0" anchor="ctr">
            <a:normAutofit lnSpcReduction="10000"/>
          </a:bodyPr>
          <a:lstStyle/>
          <a:p>
            <a:pPr marL="342900" indent="-228600">
              <a:lnSpc>
                <a:spcPct val="90000"/>
              </a:lnSpc>
              <a:spcAft>
                <a:spcPts val="600"/>
              </a:spcAft>
              <a:buFont typeface="Arial" panose="020B0604020202020204" pitchFamily="34" charset="0"/>
              <a:buChar char="•"/>
            </a:pPr>
            <a:r>
              <a:rPr lang="en-US" dirty="0"/>
              <a:t>Evidence for the US shows that women not only hold 78 percent of all hospital jobs, but also 70 percent of pharmacy jobs and 51 percent of grocery store roles. </a:t>
            </a:r>
          </a:p>
          <a:p>
            <a:pPr marL="342900" indent="-228600">
              <a:lnSpc>
                <a:spcPct val="90000"/>
              </a:lnSpc>
              <a:spcAft>
                <a:spcPts val="600"/>
              </a:spcAft>
              <a:buFont typeface="Arial" panose="020B0604020202020204" pitchFamily="34" charset="0"/>
              <a:buChar char="•"/>
            </a:pPr>
            <a:endParaRPr lang="en-US" dirty="0"/>
          </a:p>
          <a:p>
            <a:pPr marL="342900" indent="-228600">
              <a:lnSpc>
                <a:spcPct val="90000"/>
              </a:lnSpc>
              <a:spcAft>
                <a:spcPts val="600"/>
              </a:spcAft>
              <a:buFont typeface="Arial" panose="020B0604020202020204" pitchFamily="34" charset="0"/>
              <a:buChar char="•"/>
            </a:pPr>
            <a:r>
              <a:rPr lang="en-US" dirty="0"/>
              <a:t>Their Job is demanding more and then due to existing structure of the workforce, but also because of social norms the demand for unpaid childcare provision is falling more heavily on women</a:t>
            </a:r>
          </a:p>
          <a:p>
            <a:pPr marL="342900" indent="-228600">
              <a:lnSpc>
                <a:spcPct val="90000"/>
              </a:lnSpc>
              <a:spcAft>
                <a:spcPts val="600"/>
              </a:spcAft>
              <a:buFont typeface="Arial" panose="020B0604020202020204" pitchFamily="34" charset="0"/>
              <a:buChar char="•"/>
            </a:pPr>
            <a:endParaRPr lang="en-US" dirty="0"/>
          </a:p>
          <a:p>
            <a:pPr marL="342900" indent="-228600">
              <a:lnSpc>
                <a:spcPct val="90000"/>
              </a:lnSpc>
              <a:spcAft>
                <a:spcPts val="600"/>
              </a:spcAft>
              <a:buFont typeface="Arial" panose="020B0604020202020204" pitchFamily="34" charset="0"/>
              <a:buChar char="•"/>
            </a:pPr>
            <a:r>
              <a:rPr lang="en-US" dirty="0"/>
              <a:t>According to UNESCO, 1.52 billion students (87 percent) and over 60 million teachers are now home as COVID-19 school closures expand. </a:t>
            </a:r>
          </a:p>
        </p:txBody>
      </p:sp>
      <p:pic>
        <p:nvPicPr>
          <p:cNvPr id="11" name="Picture 10">
            <a:extLst>
              <a:ext uri="{FF2B5EF4-FFF2-40B4-BE49-F238E27FC236}">
                <a16:creationId xmlns:a16="http://schemas.microsoft.com/office/drawing/2014/main" id="{45389145-E762-4B18-B980-040A570DA7A5}"/>
              </a:ext>
            </a:extLst>
          </p:cNvPr>
          <p:cNvPicPr/>
          <p:nvPr/>
        </p:nvPicPr>
        <p:blipFill rotWithShape="1">
          <a:blip r:embed="rId3"/>
          <a:srcRect r="2" b="2875"/>
          <a:stretch/>
        </p:blipFill>
        <p:spPr>
          <a:xfrm>
            <a:off x="5911532" y="2484255"/>
            <a:ext cx="5150277" cy="3714244"/>
          </a:xfrm>
          <a:prstGeom prst="rect">
            <a:avLst/>
          </a:prstGeom>
        </p:spPr>
      </p:pic>
      <p:sp>
        <p:nvSpPr>
          <p:cNvPr id="51" name="Rectangle 50">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hidden="1">
            <a:extLst>
              <a:ext uri="{FF2B5EF4-FFF2-40B4-BE49-F238E27FC236}">
                <a16:creationId xmlns:a16="http://schemas.microsoft.com/office/drawing/2014/main" id="{64BD0A42-B011-4DBF-B5CD-6718A97E3C70}"/>
              </a:ext>
            </a:extLst>
          </p:cNvPr>
          <p:cNvSpPr>
            <a:spLocks noGrp="1"/>
          </p:cNvSpPr>
          <p:nvPr>
            <p:ph type="title"/>
          </p:nvPr>
        </p:nvSpPr>
        <p:spPr/>
        <p:txBody>
          <a:bodyPr/>
          <a:lstStyle/>
          <a:p>
            <a:r>
              <a:rPr lang="en-US" dirty="0"/>
              <a:t>Slide 3</a:t>
            </a:r>
          </a:p>
        </p:txBody>
      </p:sp>
      <p:sp>
        <p:nvSpPr>
          <p:cNvPr id="56" name="Date Placeholder 3">
            <a:extLst>
              <a:ext uri="{FF2B5EF4-FFF2-40B4-BE49-F238E27FC236}">
                <a16:creationId xmlns:a16="http://schemas.microsoft.com/office/drawing/2014/main" id="{2E913ACB-BD2F-4C16-B280-2DE971052B2B}"/>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59" name="Picture 58" descr="A picture containing computer, computer, sitting, dark&#10;&#10;Description automatically generated">
            <a:extLst>
              <a:ext uri="{FF2B5EF4-FFF2-40B4-BE49-F238E27FC236}">
                <a16:creationId xmlns:a16="http://schemas.microsoft.com/office/drawing/2014/main" id="{46280731-AA58-4E59-8886-24DD1E84825A}"/>
              </a:ext>
            </a:extLst>
          </p:cNvPr>
          <p:cNvPicPr>
            <a:picLocks noChangeAspect="1"/>
          </p:cNvPicPr>
          <p:nvPr/>
        </p:nvPicPr>
        <p:blipFill rotWithShape="1">
          <a:blip r:embed="rId4">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2127580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D25F302-27C5-414F-97F8-6EA0A6C02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Graphic 4" descr="Open Book">
            <a:extLst>
              <a:ext uri="{FF2B5EF4-FFF2-40B4-BE49-F238E27FC236}">
                <a16:creationId xmlns:a16="http://schemas.microsoft.com/office/drawing/2014/main" id="{DEFE964D-9F1C-4F69-ADD3-0E1AB324E1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21675" y="1410905"/>
            <a:ext cx="4032621" cy="4032621"/>
          </a:xfrm>
          <a:prstGeom prst="rect">
            <a:avLst/>
          </a:prstGeom>
        </p:spPr>
      </p:pic>
      <p:sp>
        <p:nvSpPr>
          <p:cNvPr id="30" name="Right Triangle 29">
            <a:extLst>
              <a:ext uri="{FF2B5EF4-FFF2-40B4-BE49-F238E27FC236}">
                <a16:creationId xmlns:a16="http://schemas.microsoft.com/office/drawing/2014/main" id="{830A36F8-48C2-4842-A87B-8CE8DF4E7F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76029" y="623275"/>
            <a:ext cx="6570797"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A0D9B4E-C292-45AA-8116-562703040382}"/>
              </a:ext>
            </a:extLst>
          </p:cNvPr>
          <p:cNvSpPr>
            <a:spLocks noGrp="1"/>
          </p:cNvSpPr>
          <p:nvPr>
            <p:ph type="title"/>
          </p:nvPr>
        </p:nvSpPr>
        <p:spPr>
          <a:xfrm>
            <a:off x="5440271" y="664490"/>
            <a:ext cx="5642312" cy="1597228"/>
          </a:xfrm>
        </p:spPr>
        <p:txBody>
          <a:bodyPr vert="horz" lIns="91440" tIns="45720" rIns="91440" bIns="45720" rtlCol="0">
            <a:normAutofit/>
          </a:bodyPr>
          <a:lstStyle/>
          <a:p>
            <a:r>
              <a:rPr lang="en-US" dirty="0"/>
              <a:t>“Second shift” at home</a:t>
            </a:r>
            <a:endParaRPr lang="en-US" sz="5400" kern="1200" dirty="0">
              <a:latin typeface="+mj-lt"/>
              <a:ea typeface="+mj-ea"/>
              <a:cs typeface="+mj-cs"/>
            </a:endParaRPr>
          </a:p>
        </p:txBody>
      </p:sp>
      <p:sp>
        <p:nvSpPr>
          <p:cNvPr id="3" name="Content Placeholder 2">
            <a:extLst>
              <a:ext uri="{FF2B5EF4-FFF2-40B4-BE49-F238E27FC236}">
                <a16:creationId xmlns:a16="http://schemas.microsoft.com/office/drawing/2014/main" id="{81072FAC-EEE9-4F26-A784-BC07EACCBE9F}"/>
              </a:ext>
            </a:extLst>
          </p:cNvPr>
          <p:cNvSpPr>
            <a:spLocks noGrp="1"/>
          </p:cNvSpPr>
          <p:nvPr>
            <p:ph idx="1"/>
          </p:nvPr>
        </p:nvSpPr>
        <p:spPr>
          <a:xfrm>
            <a:off x="5465660" y="1761067"/>
            <a:ext cx="5964044" cy="4291301"/>
          </a:xfrm>
        </p:spPr>
        <p:txBody>
          <a:bodyPr vert="horz" lIns="91440" tIns="45720" rIns="91440" bIns="45720" rtlCol="0" anchor="t">
            <a:normAutofit fontScale="92500" lnSpcReduction="10000"/>
          </a:bodyPr>
          <a:lstStyle/>
          <a:p>
            <a:r>
              <a:rPr lang="en-US" sz="2000" dirty="0"/>
              <a:t>Women’s ability to do professional work is limited due to the time they spend on domestic work and care in the home </a:t>
            </a:r>
          </a:p>
          <a:p>
            <a:r>
              <a:rPr lang="en-US" sz="2000" dirty="0"/>
              <a:t>Globally, women carry out at least 2.5x more unpaid care work than men; in India, it is </a:t>
            </a:r>
            <a:r>
              <a:rPr lang="en-US" sz="2000" b="1" dirty="0"/>
              <a:t>10x </a:t>
            </a:r>
            <a:r>
              <a:rPr lang="en-US" sz="2000" dirty="0"/>
              <a:t>more and </a:t>
            </a:r>
          </a:p>
          <a:p>
            <a:r>
              <a:rPr lang="en-US" sz="2000" dirty="0"/>
              <a:t>COVID-19 has increased the burden for women by a further 30%</a:t>
            </a:r>
          </a:p>
          <a:p>
            <a:pPr fontAlgn="base"/>
            <a:r>
              <a:rPr lang="en-US" sz="2000" dirty="0"/>
              <a:t>“piling the pressure” on women and leaving mothers particularly “fraught”.</a:t>
            </a:r>
          </a:p>
          <a:p>
            <a:pPr fontAlgn="base"/>
            <a:r>
              <a:rPr lang="en-US" sz="2000" dirty="0"/>
              <a:t>“Mothers are worried that they're putting themselves at risk of redundancy, or getting into trouble at work because they haven't been able to perform as well as they usually </a:t>
            </a:r>
            <a:r>
              <a:rPr lang="en-US" sz="2000" dirty="0" err="1"/>
              <a:t>do.“</a:t>
            </a:r>
            <a:r>
              <a:rPr lang="en-US" sz="2100" dirty="0" err="1"/>
              <a:t>Justine</a:t>
            </a:r>
            <a:r>
              <a:rPr lang="en-US" sz="2100" dirty="0"/>
              <a:t> Roberts, the founder and chief executive of </a:t>
            </a:r>
            <a:r>
              <a:rPr lang="en-US" sz="2100" dirty="0" err="1"/>
              <a:t>Mumsnet</a:t>
            </a:r>
            <a:r>
              <a:rPr lang="en-US" sz="2100" dirty="0"/>
              <a:t>, the UK’s biggest online network for parents.</a:t>
            </a:r>
          </a:p>
        </p:txBody>
      </p:sp>
      <p:sp>
        <p:nvSpPr>
          <p:cNvPr id="25" name="Date Placeholder 3">
            <a:extLst>
              <a:ext uri="{FF2B5EF4-FFF2-40B4-BE49-F238E27FC236}">
                <a16:creationId xmlns:a16="http://schemas.microsoft.com/office/drawing/2014/main" id="{62730577-719B-4684-B123-9F23F2C3AC7B}"/>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26" name="Picture 25" descr="A picture containing computer, computer, sitting, dark&#10;&#10;Description automatically generated">
            <a:extLst>
              <a:ext uri="{FF2B5EF4-FFF2-40B4-BE49-F238E27FC236}">
                <a16:creationId xmlns:a16="http://schemas.microsoft.com/office/drawing/2014/main" id="{3D631283-2048-42B0-9ED9-101E7C6045D2}"/>
              </a:ext>
            </a:extLst>
          </p:cNvPr>
          <p:cNvPicPr>
            <a:picLocks noChangeAspect="1"/>
          </p:cNvPicPr>
          <p:nvPr/>
        </p:nvPicPr>
        <p:blipFill rotWithShape="1">
          <a:blip r:embed="rId5">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3816597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4384039" y="365125"/>
            <a:ext cx="7164493" cy="1325563"/>
          </a:xfrm>
        </p:spPr>
        <p:txBody>
          <a:bodyPr>
            <a:normAutofit/>
          </a:bodyPr>
          <a:lstStyle/>
          <a:p>
            <a:r>
              <a:rPr lang="en-US">
                <a:latin typeface="Franklin Gothic Book" panose="020B0503020102020204" pitchFamily="34" charset="0"/>
                <a:cs typeface="Segoe UI" panose="020B0502040204020203" pitchFamily="34" charset="0"/>
              </a:rPr>
              <a:t>Today &amp; Trend for Tomorrow </a:t>
            </a:r>
            <a:endParaRPr lang="en-US" dirty="0">
              <a:latin typeface="Franklin Gothic Book" panose="020B0503020102020204" pitchFamily="34" charset="0"/>
              <a:cs typeface="Segoe UI" panose="020B0502040204020203" pitchFamily="34" charset="0"/>
            </a:endParaRPr>
          </a:p>
        </p:txBody>
      </p:sp>
      <p:pic>
        <p:nvPicPr>
          <p:cNvPr id="4" name="Content Placeholder 4" descr="Scales of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80060" y="1715781"/>
            <a:ext cx="3425957" cy="3425957"/>
          </a:xfrm>
          <a:prstGeom prst="rect">
            <a:avLst/>
          </a:prstGeom>
        </p:spPr>
      </p:pic>
      <p:sp>
        <p:nvSpPr>
          <p:cNvPr id="3" name="Content Placeholder 2">
            <a:extLst>
              <a:ext uri="{FF2B5EF4-FFF2-40B4-BE49-F238E27FC236}">
                <a16:creationId xmlns:a16="http://schemas.microsoft.com/office/drawing/2014/main" id="{89B4E0E8-07C8-4A23-99E2-20D6DFD6FA7A}"/>
              </a:ext>
            </a:extLst>
          </p:cNvPr>
          <p:cNvSpPr>
            <a:spLocks noGrp="1"/>
          </p:cNvSpPr>
          <p:nvPr>
            <p:ph idx="1"/>
          </p:nvPr>
        </p:nvSpPr>
        <p:spPr>
          <a:xfrm>
            <a:off x="4387515" y="2022601"/>
            <a:ext cx="7161017" cy="4154361"/>
          </a:xfrm>
        </p:spPr>
        <p:txBody>
          <a:bodyPr vert="horz" lIns="91440" tIns="45720" rIns="91440" bIns="45720" rtlCol="0">
            <a:normAutofit/>
          </a:bodyPr>
          <a:lstStyle/>
          <a:p>
            <a:r>
              <a:rPr lang="en-US" sz="2400" dirty="0"/>
              <a:t>The Scales are NOT BALANCED</a:t>
            </a:r>
          </a:p>
          <a:p>
            <a:r>
              <a:rPr lang="en-US" sz="2400" b="1" dirty="0"/>
              <a:t>~60% of US job losses are amongst women, particularly in low-paid sectors such as hospitality</a:t>
            </a:r>
            <a:r>
              <a:rPr lang="en-US" sz="2400" dirty="0"/>
              <a:t> </a:t>
            </a:r>
          </a:p>
          <a:p>
            <a:r>
              <a:rPr lang="en-US" sz="2400" dirty="0"/>
              <a:t>In Bangladesh, 25% of the largely female 4.1 million garment factory workforce is now unemployed </a:t>
            </a:r>
          </a:p>
          <a:p>
            <a:r>
              <a:rPr lang="en-US" sz="2400" dirty="0"/>
              <a:t>Sex workers globally - from the ~1 million in the US to the 1.2-3 million in India - face loss of income and are also excluded from COVID-19 social protection responses</a:t>
            </a:r>
          </a:p>
        </p:txBody>
      </p:sp>
      <p:sp>
        <p:nvSpPr>
          <p:cNvPr id="20" name="Date Placeholder 3">
            <a:extLst>
              <a:ext uri="{FF2B5EF4-FFF2-40B4-BE49-F238E27FC236}">
                <a16:creationId xmlns:a16="http://schemas.microsoft.com/office/drawing/2014/main" id="{77B215BD-1438-41AA-A0FD-6ACB000F859F}"/>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21" name="Picture 20" descr="A picture containing computer, computer, sitting, dark&#10;&#10;Description automatically generated">
            <a:extLst>
              <a:ext uri="{FF2B5EF4-FFF2-40B4-BE49-F238E27FC236}">
                <a16:creationId xmlns:a16="http://schemas.microsoft.com/office/drawing/2014/main" id="{3C4F85A6-CFDD-460A-9BE4-CAC3A77028C2}"/>
              </a:ext>
            </a:extLst>
          </p:cNvPr>
          <p:cNvPicPr>
            <a:picLocks noChangeAspect="1"/>
          </p:cNvPicPr>
          <p:nvPr/>
        </p:nvPicPr>
        <p:blipFill rotWithShape="1">
          <a:blip r:embed="rId5">
            <a:lum bright="70000" contrast="-70000"/>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882630486"/>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464595"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546337"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FDE5079-B185-4DE0-AF2C-AE4B7709FBC3}"/>
              </a:ext>
            </a:extLst>
          </p:cNvPr>
          <p:cNvSpPr>
            <a:spLocks noGrp="1"/>
          </p:cNvSpPr>
          <p:nvPr>
            <p:ph type="title"/>
          </p:nvPr>
        </p:nvSpPr>
        <p:spPr>
          <a:xfrm>
            <a:off x="804672" y="640263"/>
            <a:ext cx="5157216" cy="1344975"/>
          </a:xfrm>
        </p:spPr>
        <p:txBody>
          <a:bodyPr>
            <a:normAutofit/>
          </a:bodyPr>
          <a:lstStyle/>
          <a:p>
            <a:r>
              <a:rPr lang="en-US" sz="4000">
                <a:latin typeface="Franklin Gothic Book" panose="020B0503020102020204" pitchFamily="34" charset="0"/>
                <a:cs typeface="Segoe UI" panose="020B0502040204020203" pitchFamily="34" charset="0"/>
              </a:rPr>
              <a:t>Today &amp; Trend for Tomorrow </a:t>
            </a:r>
          </a:p>
        </p:txBody>
      </p:sp>
      <p:sp>
        <p:nvSpPr>
          <p:cNvPr id="3" name="Content Placeholder 2">
            <a:extLst>
              <a:ext uri="{FF2B5EF4-FFF2-40B4-BE49-F238E27FC236}">
                <a16:creationId xmlns:a16="http://schemas.microsoft.com/office/drawing/2014/main" id="{89B4E0E8-07C8-4A23-99E2-20D6DFD6FA7A}"/>
              </a:ext>
            </a:extLst>
          </p:cNvPr>
          <p:cNvSpPr>
            <a:spLocks noGrp="1"/>
          </p:cNvSpPr>
          <p:nvPr>
            <p:ph idx="1"/>
          </p:nvPr>
        </p:nvSpPr>
        <p:spPr>
          <a:xfrm>
            <a:off x="804672" y="2121763"/>
            <a:ext cx="5157216" cy="4499170"/>
          </a:xfrm>
        </p:spPr>
        <p:txBody>
          <a:bodyPr vert="horz" lIns="91440" tIns="45720" rIns="91440" bIns="45720" rtlCol="0">
            <a:normAutofit lnSpcReduction="10000"/>
          </a:bodyPr>
          <a:lstStyle/>
          <a:p>
            <a:r>
              <a:rPr lang="en-US" sz="2000" dirty="0"/>
              <a:t>There is a growing risk that women’s jobs in heterosexual households will be sacrificed, </a:t>
            </a:r>
          </a:p>
          <a:p>
            <a:r>
              <a:rPr lang="en-US" sz="2000" dirty="0"/>
              <a:t>Leading to a drop in women’s workforce participation, delay women’s career progression, and increase in gender pay gap</a:t>
            </a:r>
          </a:p>
          <a:p>
            <a:r>
              <a:rPr lang="en-US" sz="2000" dirty="0"/>
              <a:t>Reduced financial independence and future prospects</a:t>
            </a:r>
          </a:p>
          <a:p>
            <a:r>
              <a:rPr lang="en-US" sz="2000" dirty="0"/>
              <a:t>Without financial independence, women and girls are likely to have lower decision-making power </a:t>
            </a:r>
          </a:p>
          <a:p>
            <a:r>
              <a:rPr lang="en-US" sz="2000" dirty="0"/>
              <a:t>More than 1.5 billion children are out of school due to COVID-19; school closures can lead to increased early marriage and a higher rate of [child] pregnancy for girls who will then never return to school </a:t>
            </a:r>
          </a:p>
        </p:txBody>
      </p:sp>
      <p:pic>
        <p:nvPicPr>
          <p:cNvPr id="4" name="Content Placeholder 4" descr="Scales of Justice">
            <a:extLst>
              <a:ext uri="{FF2B5EF4-FFF2-40B4-BE49-F238E27FC236}">
                <a16:creationId xmlns:a16="http://schemas.microsoft.com/office/drawing/2014/main" id="{53025FED-9BCD-4BE9-B74C-707E5FD7402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969642" y="982794"/>
            <a:ext cx="4736963" cy="4736963"/>
          </a:xfrm>
          <a:prstGeom prst="rect">
            <a:avLst/>
          </a:prstGeom>
        </p:spPr>
      </p:pic>
      <p:sp>
        <p:nvSpPr>
          <p:cNvPr id="21" name="Date Placeholder 3">
            <a:extLst>
              <a:ext uri="{FF2B5EF4-FFF2-40B4-BE49-F238E27FC236}">
                <a16:creationId xmlns:a16="http://schemas.microsoft.com/office/drawing/2014/main" id="{BE65EF5C-B215-4782-8EB5-0DF3CFA3461D}"/>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solidFill>
                  <a:schemeClr val="bg1"/>
                </a:solidFill>
              </a:rPr>
              <a:t>www.Naseha.world</a:t>
            </a:r>
          </a:p>
        </p:txBody>
      </p:sp>
      <p:pic>
        <p:nvPicPr>
          <p:cNvPr id="23" name="Picture 22" descr="A picture containing computer, computer, sitting, dark&#10;&#10;Description automatically generated">
            <a:extLst>
              <a:ext uri="{FF2B5EF4-FFF2-40B4-BE49-F238E27FC236}">
                <a16:creationId xmlns:a16="http://schemas.microsoft.com/office/drawing/2014/main" id="{5C4052C0-8FE0-4AD4-9CE0-A72C50C2A558}"/>
              </a:ext>
            </a:extLst>
          </p:cNvPr>
          <p:cNvPicPr>
            <a:picLocks noChangeAspect="1"/>
          </p:cNvPicPr>
          <p:nvPr/>
        </p:nvPicPr>
        <p:blipFill rotWithShape="1">
          <a:blip r:embed="rId5">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24710517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 name="Rectangle 32">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D34CEF4-01D3-4AF7-9E84-F43030ACA972}"/>
              </a:ext>
            </a:extLst>
          </p:cNvPr>
          <p:cNvSpPr>
            <a:spLocks noGrp="1"/>
          </p:cNvSpPr>
          <p:nvPr>
            <p:ph type="title"/>
          </p:nvPr>
        </p:nvSpPr>
        <p:spPr>
          <a:xfrm>
            <a:off x="643467" y="321734"/>
            <a:ext cx="10905066" cy="1135737"/>
          </a:xfrm>
        </p:spPr>
        <p:txBody>
          <a:bodyPr vert="horz" lIns="91440" tIns="45720" rIns="91440" bIns="45720" rtlCol="0">
            <a:normAutofit/>
          </a:bodyPr>
          <a:lstStyle/>
          <a:p>
            <a:r>
              <a:rPr lang="en-US" sz="3600"/>
              <a:t>Isn’t it an Irony</a:t>
            </a:r>
          </a:p>
        </p:txBody>
      </p:sp>
      <p:sp>
        <p:nvSpPr>
          <p:cNvPr id="3" name="Content Placeholder 2">
            <a:extLst>
              <a:ext uri="{FF2B5EF4-FFF2-40B4-BE49-F238E27FC236}">
                <a16:creationId xmlns:a16="http://schemas.microsoft.com/office/drawing/2014/main" id="{31EFD88C-EC41-4850-9D1D-676D6AEE0358}"/>
              </a:ext>
            </a:extLst>
          </p:cNvPr>
          <p:cNvSpPr>
            <a:spLocks noGrp="1"/>
          </p:cNvSpPr>
          <p:nvPr>
            <p:ph idx="1"/>
          </p:nvPr>
        </p:nvSpPr>
        <p:spPr>
          <a:xfrm>
            <a:off x="643469" y="1782981"/>
            <a:ext cx="4008384" cy="4393982"/>
          </a:xfrm>
        </p:spPr>
        <p:txBody>
          <a:bodyPr vert="horz" lIns="91440" tIns="45720" rIns="91440" bIns="45720" rtlCol="0">
            <a:normAutofit/>
          </a:bodyPr>
          <a:lstStyle/>
          <a:p>
            <a:r>
              <a:rPr lang="en-US" sz="2000" dirty="0"/>
              <a:t>Organizations with greater gender balance have been found to </a:t>
            </a:r>
            <a:r>
              <a:rPr lang="en-US" sz="2000" u="sng" dirty="0">
                <a:hlinkClick r:id="rId3"/>
              </a:rPr>
              <a:t>outperform male-dominated ones by almost 2%</a:t>
            </a:r>
            <a:r>
              <a:rPr lang="en-US" sz="2000" dirty="0"/>
              <a:t> on average each year in non-crisis settings.  In Crisis as we see in world domain women leaders are exceling. </a:t>
            </a:r>
          </a:p>
          <a:p>
            <a:pPr lvl="0"/>
            <a:endParaRPr lang="en-US" sz="2000" dirty="0"/>
          </a:p>
          <a:p>
            <a:pPr lvl="0"/>
            <a:r>
              <a:rPr lang="en-US" sz="2000" dirty="0"/>
              <a:t>Pandemic has shown that Women are better leaders in managing such a crisis – Apple to Apple comparison between men and women leaders. </a:t>
            </a:r>
          </a:p>
        </p:txBody>
      </p:sp>
      <p:grpSp>
        <p:nvGrpSpPr>
          <p:cNvPr id="43" name="Group 34">
            <a:extLst>
              <a:ext uri="{FF2B5EF4-FFF2-40B4-BE49-F238E27FC236}">
                <a16:creationId xmlns:a16="http://schemas.microsoft.com/office/drawing/2014/main" id="{5995D10D-E9C9-47DB-AE7E-801FEF38F5C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219290" y="1"/>
            <a:ext cx="972709" cy="1935307"/>
            <a:chOff x="10918968" y="713127"/>
            <a:chExt cx="1273032" cy="2532832"/>
          </a:xfrm>
        </p:grpSpPr>
        <p:sp>
          <p:nvSpPr>
            <p:cNvPr id="36" name="Rectangle 35">
              <a:extLst>
                <a:ext uri="{FF2B5EF4-FFF2-40B4-BE49-F238E27FC236}">
                  <a16:creationId xmlns:a16="http://schemas.microsoft.com/office/drawing/2014/main" id="{CC1A72C6-3DE4-4EC3-9AD5-9E0D40D8CE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Isosceles Triangle 36">
              <a:extLst>
                <a:ext uri="{FF2B5EF4-FFF2-40B4-BE49-F238E27FC236}">
                  <a16:creationId xmlns:a16="http://schemas.microsoft.com/office/drawing/2014/main" id="{0B0DA1F1-C391-4EDF-9FE0-23E86E137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5" name="Group 38">
            <a:extLst>
              <a:ext uri="{FF2B5EF4-FFF2-40B4-BE49-F238E27FC236}">
                <a16:creationId xmlns:a16="http://schemas.microsoft.com/office/drawing/2014/main" id="{828A5161-06F1-46CF-8AD7-844680A59E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4601497"/>
            <a:ext cx="1014060" cy="2017580"/>
            <a:chOff x="0" y="4601497"/>
            <a:chExt cx="1014060" cy="2017580"/>
          </a:xfrm>
        </p:grpSpPr>
        <p:sp>
          <p:nvSpPr>
            <p:cNvPr id="40" name="Isosceles Triangle 3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Graphic 3" descr="Books on Shelf">
            <a:extLst>
              <a:ext uri="{FF2B5EF4-FFF2-40B4-BE49-F238E27FC236}">
                <a16:creationId xmlns:a16="http://schemas.microsoft.com/office/drawing/2014/main" id="{3DE94ADA-0031-43D4-A79A-B89B9599308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09953" y="5855044"/>
            <a:ext cx="1224013" cy="1224013"/>
          </a:xfrm>
          <a:prstGeom prst="rect">
            <a:avLst/>
          </a:prstGeom>
        </p:spPr>
      </p:pic>
      <p:pic>
        <p:nvPicPr>
          <p:cNvPr id="6" name="Picture 5">
            <a:extLst>
              <a:ext uri="{FF2B5EF4-FFF2-40B4-BE49-F238E27FC236}">
                <a16:creationId xmlns:a16="http://schemas.microsoft.com/office/drawing/2014/main" id="{B1CA5F1B-B263-4C91-B873-F50D381328E3}"/>
              </a:ext>
            </a:extLst>
          </p:cNvPr>
          <p:cNvPicPr/>
          <p:nvPr/>
        </p:nvPicPr>
        <p:blipFill>
          <a:blip r:embed="rId6" cstate="print">
            <a:extLst>
              <a:ext uri="{28A0092B-C50C-407E-A947-70E740481C1C}">
                <a14:useLocalDpi xmlns:a14="http://schemas.microsoft.com/office/drawing/2010/main" val="0"/>
              </a:ext>
            </a:extLst>
          </a:blip>
          <a:stretch>
            <a:fillRect/>
          </a:stretch>
        </p:blipFill>
        <p:spPr bwMode="auto">
          <a:xfrm>
            <a:off x="5571067" y="186273"/>
            <a:ext cx="5977465" cy="6062132"/>
          </a:xfrm>
          <a:prstGeom prst="rect">
            <a:avLst/>
          </a:prstGeom>
          <a:noFill/>
        </p:spPr>
      </p:pic>
      <p:sp>
        <p:nvSpPr>
          <p:cNvPr id="29" name="Date Placeholder 3">
            <a:extLst>
              <a:ext uri="{FF2B5EF4-FFF2-40B4-BE49-F238E27FC236}">
                <a16:creationId xmlns:a16="http://schemas.microsoft.com/office/drawing/2014/main" id="{C601AA8B-FD6D-4CAE-B3CF-A8AF840433C7}"/>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30" name="Picture 29" descr="A picture containing computer, computer, sitting, dark&#10;&#10;Description automatically generated">
            <a:extLst>
              <a:ext uri="{FF2B5EF4-FFF2-40B4-BE49-F238E27FC236}">
                <a16:creationId xmlns:a16="http://schemas.microsoft.com/office/drawing/2014/main" id="{AE4208D7-D21D-490D-A026-9C89B3CDF05B}"/>
              </a:ext>
            </a:extLst>
          </p:cNvPr>
          <p:cNvPicPr>
            <a:picLocks noChangeAspect="1"/>
          </p:cNvPicPr>
          <p:nvPr/>
        </p:nvPicPr>
        <p:blipFill rotWithShape="1">
          <a:blip r:embed="rId7">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397072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361DC183-07AE-409A-AB63-34A0C77B60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0464369-70FA-42AF-948F-80664CA7B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2146816"/>
          </a:xfrm>
          <a:prstGeom prst="rect">
            <a:avLst/>
          </a:prstGeom>
          <a:solidFill>
            <a:schemeClr val="bg1">
              <a:lumMod val="85000"/>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648CF1-C72A-4313-8FC7-BF6DD4642AFE}"/>
              </a:ext>
            </a:extLst>
          </p:cNvPr>
          <p:cNvSpPr>
            <a:spLocks noGrp="1"/>
          </p:cNvSpPr>
          <p:nvPr>
            <p:ph type="title"/>
          </p:nvPr>
        </p:nvSpPr>
        <p:spPr>
          <a:xfrm>
            <a:off x="581646" y="349664"/>
            <a:ext cx="5845571" cy="1638377"/>
          </a:xfrm>
        </p:spPr>
        <p:txBody>
          <a:bodyPr anchor="b">
            <a:normAutofit/>
          </a:bodyPr>
          <a:lstStyle/>
          <a:p>
            <a:pPr lvl="0"/>
            <a:r>
              <a:rPr lang="en-US" sz="4800"/>
              <a:t>What is unique about Female Leadership. </a:t>
            </a:r>
          </a:p>
        </p:txBody>
      </p:sp>
      <p:sp>
        <p:nvSpPr>
          <p:cNvPr id="6" name="Content Placeholder 5">
            <a:extLst>
              <a:ext uri="{FF2B5EF4-FFF2-40B4-BE49-F238E27FC236}">
                <a16:creationId xmlns:a16="http://schemas.microsoft.com/office/drawing/2014/main" id="{C856D755-2374-40B4-B692-603C5E927388}"/>
              </a:ext>
            </a:extLst>
          </p:cNvPr>
          <p:cNvSpPr>
            <a:spLocks noGrp="1"/>
          </p:cNvSpPr>
          <p:nvPr>
            <p:ph idx="1"/>
          </p:nvPr>
        </p:nvSpPr>
        <p:spPr>
          <a:xfrm>
            <a:off x="587988" y="2620641"/>
            <a:ext cx="5837750" cy="3023702"/>
          </a:xfrm>
        </p:spPr>
        <p:txBody>
          <a:bodyPr vert="horz" lIns="91440" tIns="45720" rIns="91440" bIns="45720" rtlCol="0" anchor="ctr">
            <a:normAutofit/>
          </a:bodyPr>
          <a:lstStyle/>
          <a:p>
            <a:pPr fontAlgn="base"/>
            <a:r>
              <a:rPr lang="en-US" sz="1700" b="1"/>
              <a:t>Gender differences in risk aversion</a:t>
            </a:r>
          </a:p>
          <a:p>
            <a:r>
              <a:rPr lang="en-US" sz="1700"/>
              <a:t>Women leaders tend to averse risk with regard to lives. They are prepared to higher risks with their economies. This is why they brought in lockdown early. </a:t>
            </a:r>
          </a:p>
          <a:p>
            <a:pPr fontAlgn="base"/>
            <a:r>
              <a:rPr lang="en-US" sz="1700" b="1"/>
              <a:t>Gender difference in leadership style</a:t>
            </a:r>
          </a:p>
          <a:p>
            <a:r>
              <a:rPr lang="en-US" sz="1700"/>
              <a:t>Women tended to adopt a more democratic and participative style. Evidence also suggests that good communications skills are important for women to be chosen as leaders and that this is one of the key attributes in managing a crisis</a:t>
            </a:r>
          </a:p>
        </p:txBody>
      </p:sp>
      <p:sp>
        <p:nvSpPr>
          <p:cNvPr id="26" name="Rectangle 2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5669568" y="277912"/>
            <a:ext cx="524256" cy="1186339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CC552A98-EF7D-4D42-AB69-066B786AB5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15447" y="399675"/>
            <a:ext cx="4647368" cy="5809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Blackboard">
            <a:extLst>
              <a:ext uri="{FF2B5EF4-FFF2-40B4-BE49-F238E27FC236}">
                <a16:creationId xmlns:a16="http://schemas.microsoft.com/office/drawing/2014/main" id="{A4298283-DDB8-4365-95A1-90935E16BE2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21373" y="1186882"/>
            <a:ext cx="4235516" cy="4235516"/>
          </a:xfrm>
          <a:prstGeom prst="rect">
            <a:avLst/>
          </a:prstGeom>
        </p:spPr>
      </p:pic>
      <p:sp>
        <p:nvSpPr>
          <p:cNvPr id="30" name="Rectangle 29">
            <a:extLst>
              <a:ext uri="{FF2B5EF4-FFF2-40B4-BE49-F238E27FC236}">
                <a16:creationId xmlns:a16="http://schemas.microsoft.com/office/drawing/2014/main" id="{A648176E-454C-437C-B0FC-9B82FCF32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774185" y="6131892"/>
            <a:ext cx="524256"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ate Placeholder 3">
            <a:extLst>
              <a:ext uri="{FF2B5EF4-FFF2-40B4-BE49-F238E27FC236}">
                <a16:creationId xmlns:a16="http://schemas.microsoft.com/office/drawing/2014/main" id="{74DCDB3E-F563-41B7-960F-2D3CC6F95BAA}"/>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19" name="Picture 18" descr="A picture containing computer, computer, sitting, dark&#10;&#10;Description automatically generated">
            <a:extLst>
              <a:ext uri="{FF2B5EF4-FFF2-40B4-BE49-F238E27FC236}">
                <a16:creationId xmlns:a16="http://schemas.microsoft.com/office/drawing/2014/main" id="{02DC4B6F-1A3B-4B0A-8105-29DF7AE2C45C}"/>
              </a:ext>
            </a:extLst>
          </p:cNvPr>
          <p:cNvPicPr>
            <a:picLocks noChangeAspect="1"/>
          </p:cNvPicPr>
          <p:nvPr/>
        </p:nvPicPr>
        <p:blipFill rotWithShape="1">
          <a:blip r:embed="rId5">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3514892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F6D58-1A39-41ED-99F7-0CE9F03BD344}"/>
              </a:ext>
            </a:extLst>
          </p:cNvPr>
          <p:cNvSpPr>
            <a:spLocks noGrp="1"/>
          </p:cNvSpPr>
          <p:nvPr>
            <p:ph type="title"/>
          </p:nvPr>
        </p:nvSpPr>
        <p:spPr>
          <a:xfrm>
            <a:off x="2291079" y="816336"/>
            <a:ext cx="5667587" cy="1469965"/>
          </a:xfrm>
        </p:spPr>
        <p:txBody>
          <a:bodyPr anchor="ctr">
            <a:normAutofit/>
          </a:bodyPr>
          <a:lstStyle/>
          <a:p>
            <a:r>
              <a:rPr lang="en-US" dirty="0">
                <a:latin typeface="Franklin Gothic Book" panose="020B0503020102020204" pitchFamily="34" charset="0"/>
                <a:cs typeface="Segoe UI" panose="020B0502040204020203" pitchFamily="34" charset="0"/>
              </a:rPr>
              <a:t>Change Starts from Us</a:t>
            </a:r>
          </a:p>
        </p:txBody>
      </p:sp>
      <p:sp>
        <p:nvSpPr>
          <p:cNvPr id="3" name="Content Placeholder 2">
            <a:extLst>
              <a:ext uri="{FF2B5EF4-FFF2-40B4-BE49-F238E27FC236}">
                <a16:creationId xmlns:a16="http://schemas.microsoft.com/office/drawing/2014/main" id="{3BF933A4-33C5-4102-BBB0-9B15EFF2F292}"/>
              </a:ext>
            </a:extLst>
          </p:cNvPr>
          <p:cNvSpPr>
            <a:spLocks noGrp="1"/>
          </p:cNvSpPr>
          <p:nvPr>
            <p:ph idx="1"/>
          </p:nvPr>
        </p:nvSpPr>
        <p:spPr>
          <a:xfrm>
            <a:off x="1935480" y="2354484"/>
            <a:ext cx="11028557" cy="2217216"/>
          </a:xfrm>
        </p:spPr>
        <p:txBody>
          <a:bodyPr vert="horz" lIns="91440" tIns="45720" rIns="91440" bIns="45720" rtlCol="0" anchor="t">
            <a:normAutofit fontScale="92500" lnSpcReduction="20000"/>
          </a:bodyPr>
          <a:lstStyle/>
          <a:p>
            <a:pPr fontAlgn="base"/>
            <a:r>
              <a:rPr lang="en-US" sz="2400" cap="all" dirty="0"/>
              <a:t>Begin from Home</a:t>
            </a:r>
            <a:endParaRPr lang="en-US" sz="2400" dirty="0"/>
          </a:p>
          <a:p>
            <a:r>
              <a:rPr lang="en-US" sz="2400" i="1" dirty="0"/>
              <a:t>Ensure to prioritize yourself and your work </a:t>
            </a:r>
          </a:p>
          <a:p>
            <a:r>
              <a:rPr lang="en-US" sz="2400" i="1" dirty="0"/>
              <a:t>Talk &amp; Express your needs</a:t>
            </a:r>
          </a:p>
          <a:p>
            <a:r>
              <a:rPr lang="en-US" sz="2400" i="1" dirty="0"/>
              <a:t>Create a List in your household  what needs to be done and how to divide this work.</a:t>
            </a:r>
          </a:p>
          <a:p>
            <a:r>
              <a:rPr lang="en-US" sz="2400" i="1" dirty="0"/>
              <a:t>Divide the work equally </a:t>
            </a:r>
          </a:p>
          <a:p>
            <a:r>
              <a:rPr lang="en-US" sz="2400" i="1" dirty="0"/>
              <a:t>Take care of yourself</a:t>
            </a:r>
          </a:p>
        </p:txBody>
      </p:sp>
      <p:pic>
        <p:nvPicPr>
          <p:cNvPr id="4" name="Graphic 3" descr="Chat">
            <a:extLst>
              <a:ext uri="{FF2B5EF4-FFF2-40B4-BE49-F238E27FC236}">
                <a16:creationId xmlns:a16="http://schemas.microsoft.com/office/drawing/2014/main" id="{AEE98CC8-0F49-4433-9FD0-35E20C04B5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38200" y="2880360"/>
            <a:ext cx="1097280" cy="1097280"/>
          </a:xfrm>
          <a:prstGeom prst="rect">
            <a:avLst/>
          </a:prstGeom>
        </p:spPr>
      </p:pic>
      <p:pic>
        <p:nvPicPr>
          <p:cNvPr id="8" name="Graphic 7">
            <a:extLst>
              <a:ext uri="{FF2B5EF4-FFF2-40B4-BE49-F238E27FC236}">
                <a16:creationId xmlns:a16="http://schemas.microsoft.com/office/drawing/2014/main" id="{590430A8-7125-464C-98BA-3409573DB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5000"/>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641431" y="816337"/>
            <a:ext cx="5225327" cy="5225327"/>
          </a:xfrm>
          <a:prstGeom prst="rect">
            <a:avLst/>
          </a:prstGeom>
        </p:spPr>
      </p:pic>
      <p:sp>
        <p:nvSpPr>
          <p:cNvPr id="9" name="Date Placeholder 3">
            <a:extLst>
              <a:ext uri="{FF2B5EF4-FFF2-40B4-BE49-F238E27FC236}">
                <a16:creationId xmlns:a16="http://schemas.microsoft.com/office/drawing/2014/main" id="{132359BA-C6B1-4BBE-9D59-806A4DBE658E}"/>
              </a:ext>
            </a:extLst>
          </p:cNvPr>
          <p:cNvSpPr>
            <a:spLocks noGrp="1"/>
          </p:cNvSpPr>
          <p:nvPr>
            <p:ph type="dt" sz="half" idx="2"/>
          </p:nvPr>
        </p:nvSpPr>
        <p:spPr>
          <a:xfrm>
            <a:off x="9973733" y="6374102"/>
            <a:ext cx="1616398"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z="1400" dirty="0"/>
              <a:t>www.Naseha.world</a:t>
            </a:r>
          </a:p>
        </p:txBody>
      </p:sp>
      <p:pic>
        <p:nvPicPr>
          <p:cNvPr id="10" name="Picture 9" descr="A picture containing computer, computer, sitting, dark&#10;&#10;Description automatically generated">
            <a:extLst>
              <a:ext uri="{FF2B5EF4-FFF2-40B4-BE49-F238E27FC236}">
                <a16:creationId xmlns:a16="http://schemas.microsoft.com/office/drawing/2014/main" id="{F782D098-5BDA-4D29-8E09-415BB023C85B}"/>
              </a:ext>
            </a:extLst>
          </p:cNvPr>
          <p:cNvPicPr>
            <a:picLocks noChangeAspect="1"/>
          </p:cNvPicPr>
          <p:nvPr/>
        </p:nvPicPr>
        <p:blipFill rotWithShape="1">
          <a:blip r:embed="rId6">
            <a:extLst>
              <a:ext uri="{28A0092B-C50C-407E-A947-70E740481C1C}">
                <a14:useLocalDpi xmlns:a14="http://schemas.microsoft.com/office/drawing/2010/main" val="0"/>
              </a:ext>
            </a:extLst>
          </a:blip>
          <a:srcRect l="28146" t="53155" r="42776" b="25723"/>
          <a:stretch/>
        </p:blipFill>
        <p:spPr>
          <a:xfrm>
            <a:off x="11623525" y="6372711"/>
            <a:ext cx="367937" cy="267275"/>
          </a:xfrm>
          <a:prstGeom prst="rect">
            <a:avLst/>
          </a:prstGeom>
        </p:spPr>
      </p:pic>
    </p:spTree>
    <p:extLst>
      <p:ext uri="{BB962C8B-B14F-4D97-AF65-F5344CB8AC3E}">
        <p14:creationId xmlns:p14="http://schemas.microsoft.com/office/powerpoint/2010/main" val="2880909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44781794_Research presentation_RVA_v3" id="{DF2794B4-2314-4F87-8639-5DCB9EEE28EE}" vid="{3B969E49-204F-4FF6-BD10-D26195B8D4D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7CADF05753A2A4C8AE99633FE8A5F2D" ma:contentTypeVersion="13" ma:contentTypeDescription="Create a new document." ma:contentTypeScope="" ma:versionID="4d9e07d936412d30c74b994f581c5284">
  <xsd:schema xmlns:xsd="http://www.w3.org/2001/XMLSchema" xmlns:xs="http://www.w3.org/2001/XMLSchema" xmlns:p="http://schemas.microsoft.com/office/2006/metadata/properties" xmlns:ns3="5425f663-43b8-4e29-a817-418f3314b9f2" xmlns:ns4="ebec62be-ef6f-4746-807b-83864962d5e5" targetNamespace="http://schemas.microsoft.com/office/2006/metadata/properties" ma:root="true" ma:fieldsID="609343e05a1ccb7bf0ae3b38384b5419" ns3:_="" ns4:_="">
    <xsd:import namespace="5425f663-43b8-4e29-a817-418f3314b9f2"/>
    <xsd:import namespace="ebec62be-ef6f-4746-807b-83864962d5e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25f663-43b8-4e29-a817-418f3314b9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ec62be-ef6f-4746-807b-83864962d5e5"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5425f663-43b8-4e29-a817-418f3314b9f2" xsi:nil="true"/>
  </documentManagement>
</p:properties>
</file>

<file path=customXml/itemProps1.xml><?xml version="1.0" encoding="utf-8"?>
<ds:datastoreItem xmlns:ds="http://schemas.openxmlformats.org/officeDocument/2006/customXml" ds:itemID="{946B7F7D-6463-4732-941A-D67FE8F7655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25f663-43b8-4e29-a817-418f3314b9f2"/>
    <ds:schemaRef ds:uri="ebec62be-ef6f-4746-807b-83864962d5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A875DA-F9FD-4F83-A049-3B1027B542DE}">
  <ds:schemaRefs>
    <ds:schemaRef ds:uri="http://schemas.microsoft.com/sharepoint/v3/contenttype/forms"/>
  </ds:schemaRefs>
</ds:datastoreItem>
</file>

<file path=customXml/itemProps3.xml><?xml version="1.0" encoding="utf-8"?>
<ds:datastoreItem xmlns:ds="http://schemas.openxmlformats.org/officeDocument/2006/customXml" ds:itemID="{03C7D9E6-B0D9-433E-BD46-EB60F64F4DA8}">
  <ds:schemaRefs>
    <ds:schemaRef ds:uri="http://schemas.microsoft.com/office/infopath/2007/PartnerControls"/>
    <ds:schemaRef ds:uri="ebec62be-ef6f-4746-807b-83864962d5e5"/>
    <ds:schemaRef ds:uri="http://www.w3.org/XML/1998/namespace"/>
    <ds:schemaRef ds:uri="http://schemas.microsoft.com/office/2006/documentManagement/types"/>
    <ds:schemaRef ds:uri="5425f663-43b8-4e29-a817-418f3314b9f2"/>
    <ds:schemaRef ds:uri="http://schemas.openxmlformats.org/package/2006/metadata/core-properties"/>
    <ds:schemaRef ds:uri="http://purl.org/dc/elements/1.1/"/>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0</TotalTime>
  <Words>2110</Words>
  <Application>Microsoft Office PowerPoint</Application>
  <PresentationFormat>Widescreen</PresentationFormat>
  <Paragraphs>146</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Franklin Gothic Book</vt:lpstr>
      <vt:lpstr>Segoe UI</vt:lpstr>
      <vt:lpstr>Office Theme</vt:lpstr>
      <vt:lpstr>Women in Workforce and How has Pandemic affected the Workforce </vt:lpstr>
      <vt:lpstr>Before 2020 – Demographics of Workforce</vt:lpstr>
      <vt:lpstr>Slide 3</vt:lpstr>
      <vt:lpstr>“Second shift” at home</vt:lpstr>
      <vt:lpstr>Today &amp; Trend for Tomorrow </vt:lpstr>
      <vt:lpstr>Today &amp; Trend for Tomorrow </vt:lpstr>
      <vt:lpstr>Isn’t it an Irony</vt:lpstr>
      <vt:lpstr>What is unique about Female Leadership. </vt:lpstr>
      <vt:lpstr>Change Starts from Us</vt:lpstr>
      <vt:lpstr>That’s All from  Un-Apologetic Me – Naseha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2020-07-31T07:49:14Z</dcterms:created>
  <dcterms:modified xsi:type="dcterms:W3CDTF">2021-04-11T07:38:35Z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0x01010017CADF05753A2A4C8AE99633FE8A5F2D</vt:lpwstr>
  </property>
</Properties>
</file>