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Ex1.xml" ContentType="application/vnd.ms-office.chartex+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6"/>
  </p:notesMasterIdLst>
  <p:handoutMasterIdLst>
    <p:handoutMasterId r:id="rId17"/>
  </p:handoutMasterIdLst>
  <p:sldIdLst>
    <p:sldId id="256" r:id="rId5"/>
    <p:sldId id="268" r:id="rId6"/>
    <p:sldId id="267" r:id="rId7"/>
    <p:sldId id="263" r:id="rId8"/>
    <p:sldId id="269" r:id="rId9"/>
    <p:sldId id="273" r:id="rId10"/>
    <p:sldId id="274" r:id="rId11"/>
    <p:sldId id="262" r:id="rId12"/>
    <p:sldId id="275" r:id="rId13"/>
    <p:sldId id="276"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EC62C3-F592-432D-8F52-A033DEC0E484}" v="349" dt="2021-03-09T12:14:09.2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850" autoAdjust="0"/>
  </p:normalViewPr>
  <p:slideViewPr>
    <p:cSldViewPr snapToGrid="0">
      <p:cViewPr varScale="1">
        <p:scale>
          <a:sx n="57" d="100"/>
          <a:sy n="57" d="100"/>
        </p:scale>
        <p:origin x="468" y="60"/>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Sheet1!$B$1</c:f>
              <c:strCache>
                <c:ptCount val="1"/>
                <c:pt idx="0">
                  <c:v>Women</c:v>
                </c:pt>
              </c:strCache>
            </c:strRef>
          </c:tx>
          <c:spPr>
            <a:solidFill>
              <a:schemeClr val="accent2"/>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HR Directors</c:v>
                </c:pt>
                <c:pt idx="1">
                  <c:v>Chief Marketing Officers</c:v>
                </c:pt>
                <c:pt idx="2">
                  <c:v>Chief Information Officer</c:v>
                </c:pt>
              </c:strCache>
            </c:strRef>
          </c:cat>
          <c:val>
            <c:numRef>
              <c:f>Sheet1!$B$2:$B$4</c:f>
              <c:numCache>
                <c:formatCode>0%</c:formatCode>
                <c:ptCount val="3"/>
                <c:pt idx="0">
                  <c:v>0.4</c:v>
                </c:pt>
                <c:pt idx="1">
                  <c:v>0.17</c:v>
                </c:pt>
                <c:pt idx="2">
                  <c:v>0.16</c:v>
                </c:pt>
              </c:numCache>
            </c:numRef>
          </c:val>
          <c:extLst>
            <c:ext xmlns:c16="http://schemas.microsoft.com/office/drawing/2014/chart" uri="{C3380CC4-5D6E-409C-BE32-E72D297353CC}">
              <c16:uniqueId val="{00000000-13AA-4DB9-A300-DBC3EF0744DE}"/>
            </c:ext>
          </c:extLst>
        </c:ser>
        <c:ser>
          <c:idx val="1"/>
          <c:order val="1"/>
          <c:tx>
            <c:strRef>
              <c:f>Sheet1!$C$1</c:f>
              <c:strCache>
                <c:ptCount val="1"/>
                <c:pt idx="0">
                  <c:v>Men</c:v>
                </c:pt>
              </c:strCache>
            </c:strRef>
          </c:tx>
          <c:spPr>
            <a:solidFill>
              <a:schemeClr val="accent4"/>
            </a:solidFill>
            <a:ln w="19050">
              <a:solidFill>
                <a:schemeClr val="lt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HR Directors</c:v>
                </c:pt>
                <c:pt idx="1">
                  <c:v>Chief Marketing Officers</c:v>
                </c:pt>
                <c:pt idx="2">
                  <c:v>Chief Information Officer</c:v>
                </c:pt>
              </c:strCache>
            </c:strRef>
          </c:cat>
          <c:val>
            <c:numRef>
              <c:f>Sheet1!$C$2:$C$4</c:f>
              <c:numCache>
                <c:formatCode>0.00%</c:formatCode>
                <c:ptCount val="3"/>
                <c:pt idx="0" formatCode="0%">
                  <c:v>0.6</c:v>
                </c:pt>
                <c:pt idx="1">
                  <c:v>0.83</c:v>
                </c:pt>
                <c:pt idx="2">
                  <c:v>0.84</c:v>
                </c:pt>
              </c:numCache>
            </c:numRef>
          </c:val>
          <c:extLst>
            <c:ext xmlns:c16="http://schemas.microsoft.com/office/drawing/2014/chart" uri="{C3380CC4-5D6E-409C-BE32-E72D297353CC}">
              <c16:uniqueId val="{00000001-13AA-4DB9-A300-DBC3EF0744DE}"/>
            </c:ext>
          </c:extLst>
        </c:ser>
        <c:dLbls>
          <c:showLegendKey val="0"/>
          <c:showVal val="0"/>
          <c:showCatName val="0"/>
          <c:showSerName val="0"/>
          <c:showPercent val="0"/>
          <c:showBubbleSize val="0"/>
        </c:dLbls>
        <c:gapWidth val="150"/>
        <c:overlap val="100"/>
        <c:axId val="894156815"/>
        <c:axId val="893090015"/>
      </c:barChart>
      <c:catAx>
        <c:axId val="894156815"/>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93090015"/>
        <c:auto val="1"/>
        <c:lblAlgn val="ctr"/>
        <c:lblOffset val="100"/>
        <c:noMultiLvlLbl val="0"/>
      </c:catAx>
      <c:valAx>
        <c:axId val="893090015"/>
        <c:scaling>
          <c:orientation val="minMax"/>
        </c:scaling>
        <c:delete val="0"/>
        <c:axPos val="l"/>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94156815"/>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Sheet1!$A$2:$A$7</cx:f>
        <cx:lvl ptCount="6">
          <cx:pt idx="0">Africa</cx:pt>
          <cx:pt idx="1">Eastern Europe</cx:pt>
          <cx:pt idx="2">Latin America</cx:pt>
          <cx:pt idx="3">European Union</cx:pt>
          <cx:pt idx="4">North America</cx:pt>
          <cx:pt idx="5">Asia Pacific (APAC)</cx:pt>
        </cx:lvl>
      </cx:strDim>
      <cx:numDim type="size">
        <cx:f>Sheet1!$B$2:$B$7</cx:f>
        <cx:lvl ptCount="6" formatCode="General">
          <cx:pt idx="0">0.38</cx:pt>
          <cx:pt idx="1">0.34999999999999998</cx:pt>
          <cx:pt idx="2">0.33000000000000002</cx:pt>
          <cx:pt idx="3">0.29999999999999999</cx:pt>
          <cx:pt idx="4">0.28999999999999998</cx:pt>
          <cx:pt idx="5">0.27000000000000002</cx:pt>
        </cx:lvl>
      </cx:numDim>
    </cx:data>
  </cx:chartData>
  <cx:chart>
    <cx:title pos="t" align="ctr" overlay="0">
      <cx:tx>
        <cx:txData>
          <cx:v>Percentage of Women in Senior Management</cx:v>
        </cx:txData>
      </cx:tx>
      <cx:txPr>
        <a:bodyPr rot="0" spcFirstLastPara="1" vertOverflow="ellipsis" vert="horz" wrap="square" lIns="38100" tIns="19050" rIns="38100" bIns="19050" anchor="ctr" anchorCtr="1" compatLnSpc="0"/>
        <a:lstStyle/>
        <a:p>
          <a:pPr algn="ctr" rtl="0">
            <a:defRPr sz="1862" b="0" i="0" u="none" strike="noStrike" kern="1200" spc="0" baseline="0">
              <a:solidFill>
                <a:prstClr val="black">
                  <a:lumMod val="65000"/>
                  <a:lumOff val="35000"/>
                </a:prstClr>
              </a:solidFill>
              <a:latin typeface="+mn-lt"/>
              <a:ea typeface="+mn-ea"/>
              <a:cs typeface="+mn-cs"/>
            </a:defRPr>
          </a:pPr>
          <a:r>
            <a:rPr kumimoji="0" lang="en-US" sz="1862" b="0" i="0" u="none" strike="noStrike" kern="1200" cap="none" spc="0" normalizeH="0" baseline="0" noProof="0">
              <a:ln>
                <a:noFill/>
              </a:ln>
              <a:solidFill>
                <a:prstClr val="black">
                  <a:lumMod val="65000"/>
                  <a:lumOff val="35000"/>
                </a:prstClr>
              </a:solidFill>
              <a:effectLst/>
              <a:uLnTx/>
              <a:uFillTx/>
              <a:latin typeface="Calibri" panose="020F0502020204030204"/>
            </a:rPr>
            <a:t>Percentage of Women in Senior Management</a:t>
          </a:r>
        </a:p>
      </cx:txPr>
    </cx:title>
    <cx:plotArea>
      <cx:plotAreaRegion>
        <cx:series layoutId="treemap" uniqueId="{75540FA6-900C-4822-9572-B69BA254FE07}">
          <cx:tx>
            <cx:txData>
              <cx:f>Sheet1!$B$1</cx:f>
              <cx:v>Percentage of Women in Senior Management</cx:v>
            </cx:txData>
          </cx:tx>
          <cx:dataLabels>
            <cx:numFmt formatCode="0%" sourceLinked="0"/>
            <cx:visibility seriesName="0" categoryName="1" value="1"/>
            <cx:separator>, </cx:separator>
          </cx:dataLabels>
          <cx:dataId val="0"/>
          <cx:layoutPr>
            <cx:parentLabelLayout val="overlapping"/>
          </cx:layoutPr>
        </cx:series>
      </cx:plotAreaRegion>
    </cx:plotArea>
    <cx:legend pos="b" align="ctr" overlay="0"/>
  </cx:chart>
</cx: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CEBCEB-2C63-4380-91A5-BB0E6709A40B}" type="doc">
      <dgm:prSet loTypeId="urn:microsoft.com/office/officeart/2005/8/layout/radial6" loCatId="cycle" qsTypeId="urn:microsoft.com/office/officeart/2005/8/quickstyle/simple1" qsCatId="simple" csTypeId="urn:microsoft.com/office/officeart/2005/8/colors/colorful2" csCatId="colorful" phldr="1"/>
      <dgm:spPr/>
      <dgm:t>
        <a:bodyPr/>
        <a:lstStyle/>
        <a:p>
          <a:endParaRPr lang="en-US"/>
        </a:p>
      </dgm:t>
    </dgm:pt>
    <dgm:pt modelId="{80EC41DB-CC8C-40C2-A047-11C2BC2493E3}">
      <dgm:prSet phldrT="[Text]"/>
      <dgm:spPr/>
      <dgm:t>
        <a:bodyPr/>
        <a:lstStyle/>
        <a:p>
          <a:r>
            <a:rPr lang="en-US" dirty="0"/>
            <a:t>What Stands in her Way</a:t>
          </a:r>
        </a:p>
      </dgm:t>
    </dgm:pt>
    <dgm:pt modelId="{6515D769-372A-4F7D-92CB-21C4064C3596}" type="parTrans" cxnId="{8BD853B7-EF31-4A87-B197-864D2C236637}">
      <dgm:prSet/>
      <dgm:spPr/>
      <dgm:t>
        <a:bodyPr/>
        <a:lstStyle/>
        <a:p>
          <a:endParaRPr lang="en-US"/>
        </a:p>
      </dgm:t>
    </dgm:pt>
    <dgm:pt modelId="{D2F2A220-5A9A-49D3-ACFE-503DECC83B9F}" type="sibTrans" cxnId="{8BD853B7-EF31-4A87-B197-864D2C236637}">
      <dgm:prSet/>
      <dgm:spPr/>
      <dgm:t>
        <a:bodyPr/>
        <a:lstStyle/>
        <a:p>
          <a:endParaRPr lang="en-US"/>
        </a:p>
      </dgm:t>
    </dgm:pt>
    <dgm:pt modelId="{F2006DF0-663A-44E0-8A66-AF7F45F45463}">
      <dgm:prSet phldrT="[Text]"/>
      <dgm:spPr/>
      <dgm:t>
        <a:bodyPr/>
        <a:lstStyle/>
        <a:p>
          <a:r>
            <a:rPr lang="en-US" dirty="0"/>
            <a:t>Childhood Conditioning</a:t>
          </a:r>
        </a:p>
      </dgm:t>
    </dgm:pt>
    <dgm:pt modelId="{7206D459-1172-4475-8CC6-E0580E0A5B1F}" type="parTrans" cxnId="{A71B11BE-A0D7-477C-A0BA-A4EACA4115DB}">
      <dgm:prSet/>
      <dgm:spPr/>
      <dgm:t>
        <a:bodyPr/>
        <a:lstStyle/>
        <a:p>
          <a:endParaRPr lang="en-US"/>
        </a:p>
      </dgm:t>
    </dgm:pt>
    <dgm:pt modelId="{0DA54DC8-FCF8-49FF-8FAD-D967C1F56BE0}" type="sibTrans" cxnId="{A71B11BE-A0D7-477C-A0BA-A4EACA4115DB}">
      <dgm:prSet/>
      <dgm:spPr/>
      <dgm:t>
        <a:bodyPr/>
        <a:lstStyle/>
        <a:p>
          <a:endParaRPr lang="en-US"/>
        </a:p>
      </dgm:t>
    </dgm:pt>
    <dgm:pt modelId="{4DF4A9E2-299E-42FF-ACF8-95273514BC9A}">
      <dgm:prSet phldrT="[Text]"/>
      <dgm:spPr/>
      <dgm:t>
        <a:bodyPr/>
        <a:lstStyle/>
        <a:p>
          <a:r>
            <a:rPr lang="en-US" dirty="0"/>
            <a:t>Discrimination</a:t>
          </a:r>
        </a:p>
      </dgm:t>
    </dgm:pt>
    <dgm:pt modelId="{4E08D676-40C6-4A57-932D-63005153F3B9}" type="parTrans" cxnId="{B731A66E-5683-4107-A025-D838B84ED76D}">
      <dgm:prSet/>
      <dgm:spPr/>
      <dgm:t>
        <a:bodyPr/>
        <a:lstStyle/>
        <a:p>
          <a:endParaRPr lang="en-US"/>
        </a:p>
      </dgm:t>
    </dgm:pt>
    <dgm:pt modelId="{49A845AF-48F2-4B8F-B9F4-C8BB9F31B73F}" type="sibTrans" cxnId="{B731A66E-5683-4107-A025-D838B84ED76D}">
      <dgm:prSet/>
      <dgm:spPr/>
      <dgm:t>
        <a:bodyPr/>
        <a:lstStyle/>
        <a:p>
          <a:endParaRPr lang="en-US"/>
        </a:p>
      </dgm:t>
    </dgm:pt>
    <dgm:pt modelId="{AAD13402-66E5-4AE5-9B5C-D6FACC34225B}">
      <dgm:prSet phldrT="[Text]"/>
      <dgm:spPr/>
      <dgm:t>
        <a:bodyPr/>
        <a:lstStyle/>
        <a:p>
          <a:r>
            <a:rPr lang="en-US" dirty="0"/>
            <a:t>Conscious &amp; Unconscious Bias</a:t>
          </a:r>
        </a:p>
      </dgm:t>
    </dgm:pt>
    <dgm:pt modelId="{326EDF07-1893-4811-95EF-95E89B362CBF}" type="parTrans" cxnId="{1761DF3D-B696-4209-AFA6-68D19814BB58}">
      <dgm:prSet/>
      <dgm:spPr/>
      <dgm:t>
        <a:bodyPr/>
        <a:lstStyle/>
        <a:p>
          <a:endParaRPr lang="en-US"/>
        </a:p>
      </dgm:t>
    </dgm:pt>
    <dgm:pt modelId="{89BB0789-92A5-472E-8184-C36E533FD0FC}" type="sibTrans" cxnId="{1761DF3D-B696-4209-AFA6-68D19814BB58}">
      <dgm:prSet/>
      <dgm:spPr/>
      <dgm:t>
        <a:bodyPr/>
        <a:lstStyle/>
        <a:p>
          <a:endParaRPr lang="en-US"/>
        </a:p>
      </dgm:t>
    </dgm:pt>
    <dgm:pt modelId="{E5EE0ECB-339C-47AC-95F6-4ED9B387C178}">
      <dgm:prSet phldrT="[Text]"/>
      <dgm:spPr/>
      <dgm:t>
        <a:bodyPr/>
        <a:lstStyle/>
        <a:p>
          <a:r>
            <a:rPr lang="en-US" dirty="0"/>
            <a:t>Motherhood</a:t>
          </a:r>
        </a:p>
      </dgm:t>
    </dgm:pt>
    <dgm:pt modelId="{17F8E0E7-A706-46E5-9544-1CBF42A92D9E}" type="parTrans" cxnId="{466639A6-8EC5-41FA-895E-FDD06EA609C0}">
      <dgm:prSet/>
      <dgm:spPr/>
      <dgm:t>
        <a:bodyPr/>
        <a:lstStyle/>
        <a:p>
          <a:endParaRPr lang="en-US"/>
        </a:p>
      </dgm:t>
    </dgm:pt>
    <dgm:pt modelId="{F083FBAA-CB90-4F30-BBCB-17D46BE4716F}" type="sibTrans" cxnId="{466639A6-8EC5-41FA-895E-FDD06EA609C0}">
      <dgm:prSet/>
      <dgm:spPr/>
      <dgm:t>
        <a:bodyPr/>
        <a:lstStyle/>
        <a:p>
          <a:endParaRPr lang="en-US"/>
        </a:p>
      </dgm:t>
    </dgm:pt>
    <dgm:pt modelId="{417E3FF9-A934-4E7F-A9F9-5273F511E192}">
      <dgm:prSet phldrT="[Text]"/>
      <dgm:spPr/>
      <dgm:t>
        <a:bodyPr/>
        <a:lstStyle/>
        <a:p>
          <a:r>
            <a:rPr lang="en-US" dirty="0"/>
            <a:t>Acceptance on Incorrect </a:t>
          </a:r>
        </a:p>
      </dgm:t>
    </dgm:pt>
    <dgm:pt modelId="{7734B46A-4181-4CAD-B705-3072313B62C2}" type="parTrans" cxnId="{737B5A1F-50FE-4337-B0AC-470E72D96CE0}">
      <dgm:prSet/>
      <dgm:spPr/>
      <dgm:t>
        <a:bodyPr/>
        <a:lstStyle/>
        <a:p>
          <a:endParaRPr lang="en-US"/>
        </a:p>
      </dgm:t>
    </dgm:pt>
    <dgm:pt modelId="{2D825E31-1590-4DB6-AC54-BCA14A27E2D7}" type="sibTrans" cxnId="{737B5A1F-50FE-4337-B0AC-470E72D96CE0}">
      <dgm:prSet/>
      <dgm:spPr/>
      <dgm:t>
        <a:bodyPr/>
        <a:lstStyle/>
        <a:p>
          <a:endParaRPr lang="en-US"/>
        </a:p>
      </dgm:t>
    </dgm:pt>
    <dgm:pt modelId="{41BEA8F2-DA47-4806-86AA-779D381E9BF5}">
      <dgm:prSet phldrT="[Text]"/>
      <dgm:spPr/>
      <dgm:t>
        <a:bodyPr/>
        <a:lstStyle/>
        <a:p>
          <a:r>
            <a:rPr lang="en-US" dirty="0"/>
            <a:t>Social Structure</a:t>
          </a:r>
        </a:p>
      </dgm:t>
    </dgm:pt>
    <dgm:pt modelId="{98C66989-CC15-47CD-B090-A8637D171D30}" type="parTrans" cxnId="{ED4D1325-E52A-4CC2-9600-DC3A1611B2A5}">
      <dgm:prSet/>
      <dgm:spPr/>
      <dgm:t>
        <a:bodyPr/>
        <a:lstStyle/>
        <a:p>
          <a:endParaRPr lang="en-US"/>
        </a:p>
      </dgm:t>
    </dgm:pt>
    <dgm:pt modelId="{6263F446-2378-4FFC-AEF3-A4004863D075}" type="sibTrans" cxnId="{ED4D1325-E52A-4CC2-9600-DC3A1611B2A5}">
      <dgm:prSet/>
      <dgm:spPr/>
      <dgm:t>
        <a:bodyPr/>
        <a:lstStyle/>
        <a:p>
          <a:endParaRPr lang="en-US"/>
        </a:p>
      </dgm:t>
    </dgm:pt>
    <dgm:pt modelId="{02580A91-2DD9-4EA6-B4F6-663088423994}" type="pres">
      <dgm:prSet presAssocID="{B6CEBCEB-2C63-4380-91A5-BB0E6709A40B}" presName="Name0" presStyleCnt="0">
        <dgm:presLayoutVars>
          <dgm:chMax val="1"/>
          <dgm:dir/>
          <dgm:animLvl val="ctr"/>
          <dgm:resizeHandles val="exact"/>
        </dgm:presLayoutVars>
      </dgm:prSet>
      <dgm:spPr/>
    </dgm:pt>
    <dgm:pt modelId="{E66CE72B-C32B-472B-B3D1-75EB3D68CB08}" type="pres">
      <dgm:prSet presAssocID="{80EC41DB-CC8C-40C2-A047-11C2BC2493E3}" presName="centerShape" presStyleLbl="node0" presStyleIdx="0" presStyleCnt="1"/>
      <dgm:spPr/>
    </dgm:pt>
    <dgm:pt modelId="{477DEEDA-A260-4718-8031-C782A5421B49}" type="pres">
      <dgm:prSet presAssocID="{41BEA8F2-DA47-4806-86AA-779D381E9BF5}" presName="node" presStyleLbl="node1" presStyleIdx="0" presStyleCnt="6">
        <dgm:presLayoutVars>
          <dgm:bulletEnabled val="1"/>
        </dgm:presLayoutVars>
      </dgm:prSet>
      <dgm:spPr/>
    </dgm:pt>
    <dgm:pt modelId="{3445005C-28E3-444F-B4EA-AF9523C906FF}" type="pres">
      <dgm:prSet presAssocID="{41BEA8F2-DA47-4806-86AA-779D381E9BF5}" presName="dummy" presStyleCnt="0"/>
      <dgm:spPr/>
    </dgm:pt>
    <dgm:pt modelId="{1DC3318F-3C05-44E9-A98E-13E0CB84397C}" type="pres">
      <dgm:prSet presAssocID="{6263F446-2378-4FFC-AEF3-A4004863D075}" presName="sibTrans" presStyleLbl="sibTrans2D1" presStyleIdx="0" presStyleCnt="6"/>
      <dgm:spPr/>
    </dgm:pt>
    <dgm:pt modelId="{B6469509-2EA8-4376-8CDB-3BB1963E8507}" type="pres">
      <dgm:prSet presAssocID="{F2006DF0-663A-44E0-8A66-AF7F45F45463}" presName="node" presStyleLbl="node1" presStyleIdx="1" presStyleCnt="6">
        <dgm:presLayoutVars>
          <dgm:bulletEnabled val="1"/>
        </dgm:presLayoutVars>
      </dgm:prSet>
      <dgm:spPr/>
    </dgm:pt>
    <dgm:pt modelId="{FF3D52E2-1C72-4B5C-A990-6A2720E1429D}" type="pres">
      <dgm:prSet presAssocID="{F2006DF0-663A-44E0-8A66-AF7F45F45463}" presName="dummy" presStyleCnt="0"/>
      <dgm:spPr/>
    </dgm:pt>
    <dgm:pt modelId="{79BE5465-695A-44A3-9386-DA508C712580}" type="pres">
      <dgm:prSet presAssocID="{0DA54DC8-FCF8-49FF-8FAD-D967C1F56BE0}" presName="sibTrans" presStyleLbl="sibTrans2D1" presStyleIdx="1" presStyleCnt="6"/>
      <dgm:spPr/>
    </dgm:pt>
    <dgm:pt modelId="{09087405-DBD7-4B37-97C7-DECA8A7BCFE9}" type="pres">
      <dgm:prSet presAssocID="{4DF4A9E2-299E-42FF-ACF8-95273514BC9A}" presName="node" presStyleLbl="node1" presStyleIdx="2" presStyleCnt="6">
        <dgm:presLayoutVars>
          <dgm:bulletEnabled val="1"/>
        </dgm:presLayoutVars>
      </dgm:prSet>
      <dgm:spPr/>
    </dgm:pt>
    <dgm:pt modelId="{9A752425-6566-44BD-8C7D-C0AB5B0C2C96}" type="pres">
      <dgm:prSet presAssocID="{4DF4A9E2-299E-42FF-ACF8-95273514BC9A}" presName="dummy" presStyleCnt="0"/>
      <dgm:spPr/>
    </dgm:pt>
    <dgm:pt modelId="{CF05859A-AC5C-4961-8B4D-2D555698A8A8}" type="pres">
      <dgm:prSet presAssocID="{49A845AF-48F2-4B8F-B9F4-C8BB9F31B73F}" presName="sibTrans" presStyleLbl="sibTrans2D1" presStyleIdx="2" presStyleCnt="6"/>
      <dgm:spPr/>
    </dgm:pt>
    <dgm:pt modelId="{739B7376-148E-48E7-8E5C-7F90A0DA39CE}" type="pres">
      <dgm:prSet presAssocID="{AAD13402-66E5-4AE5-9B5C-D6FACC34225B}" presName="node" presStyleLbl="node1" presStyleIdx="3" presStyleCnt="6">
        <dgm:presLayoutVars>
          <dgm:bulletEnabled val="1"/>
        </dgm:presLayoutVars>
      </dgm:prSet>
      <dgm:spPr/>
    </dgm:pt>
    <dgm:pt modelId="{C98724BF-F84F-4B15-9B8D-B098E1D4B6C2}" type="pres">
      <dgm:prSet presAssocID="{AAD13402-66E5-4AE5-9B5C-D6FACC34225B}" presName="dummy" presStyleCnt="0"/>
      <dgm:spPr/>
    </dgm:pt>
    <dgm:pt modelId="{2CC03812-4041-43CD-9325-BFD675178F4B}" type="pres">
      <dgm:prSet presAssocID="{89BB0789-92A5-472E-8184-C36E533FD0FC}" presName="sibTrans" presStyleLbl="sibTrans2D1" presStyleIdx="3" presStyleCnt="6"/>
      <dgm:spPr/>
    </dgm:pt>
    <dgm:pt modelId="{98D8CF8F-C17C-4D23-9656-629CCAAE2861}" type="pres">
      <dgm:prSet presAssocID="{E5EE0ECB-339C-47AC-95F6-4ED9B387C178}" presName="node" presStyleLbl="node1" presStyleIdx="4" presStyleCnt="6">
        <dgm:presLayoutVars>
          <dgm:bulletEnabled val="1"/>
        </dgm:presLayoutVars>
      </dgm:prSet>
      <dgm:spPr/>
    </dgm:pt>
    <dgm:pt modelId="{D5DE60FA-BFD4-4EB2-B743-13BA67D55828}" type="pres">
      <dgm:prSet presAssocID="{E5EE0ECB-339C-47AC-95F6-4ED9B387C178}" presName="dummy" presStyleCnt="0"/>
      <dgm:spPr/>
    </dgm:pt>
    <dgm:pt modelId="{95567699-E14F-4129-950E-D4C6C2489ADB}" type="pres">
      <dgm:prSet presAssocID="{F083FBAA-CB90-4F30-BBCB-17D46BE4716F}" presName="sibTrans" presStyleLbl="sibTrans2D1" presStyleIdx="4" presStyleCnt="6"/>
      <dgm:spPr/>
    </dgm:pt>
    <dgm:pt modelId="{4202DB25-14BA-4947-8D2F-37C07AA0FEB9}" type="pres">
      <dgm:prSet presAssocID="{417E3FF9-A934-4E7F-A9F9-5273F511E192}" presName="node" presStyleLbl="node1" presStyleIdx="5" presStyleCnt="6">
        <dgm:presLayoutVars>
          <dgm:bulletEnabled val="1"/>
        </dgm:presLayoutVars>
      </dgm:prSet>
      <dgm:spPr/>
    </dgm:pt>
    <dgm:pt modelId="{72ECF94F-AB7D-41F2-92AC-DC3D1FAC3AAF}" type="pres">
      <dgm:prSet presAssocID="{417E3FF9-A934-4E7F-A9F9-5273F511E192}" presName="dummy" presStyleCnt="0"/>
      <dgm:spPr/>
    </dgm:pt>
    <dgm:pt modelId="{1E96CA37-7BAA-4DD5-B98E-73FDE09B8CEF}" type="pres">
      <dgm:prSet presAssocID="{2D825E31-1590-4DB6-AC54-BCA14A27E2D7}" presName="sibTrans" presStyleLbl="sibTrans2D1" presStyleIdx="5" presStyleCnt="6"/>
      <dgm:spPr/>
    </dgm:pt>
  </dgm:ptLst>
  <dgm:cxnLst>
    <dgm:cxn modelId="{B5F29B12-E3D2-459B-AD6D-6962DD67F513}" type="presOf" srcId="{4DF4A9E2-299E-42FF-ACF8-95273514BC9A}" destId="{09087405-DBD7-4B37-97C7-DECA8A7BCFE9}" srcOrd="0" destOrd="0" presId="urn:microsoft.com/office/officeart/2005/8/layout/radial6"/>
    <dgm:cxn modelId="{83454316-1115-499F-A22B-D3EBACD04064}" type="presOf" srcId="{F2006DF0-663A-44E0-8A66-AF7F45F45463}" destId="{B6469509-2EA8-4376-8CDB-3BB1963E8507}" srcOrd="0" destOrd="0" presId="urn:microsoft.com/office/officeart/2005/8/layout/radial6"/>
    <dgm:cxn modelId="{737B5A1F-50FE-4337-B0AC-470E72D96CE0}" srcId="{80EC41DB-CC8C-40C2-A047-11C2BC2493E3}" destId="{417E3FF9-A934-4E7F-A9F9-5273F511E192}" srcOrd="5" destOrd="0" parTransId="{7734B46A-4181-4CAD-B705-3072313B62C2}" sibTransId="{2D825E31-1590-4DB6-AC54-BCA14A27E2D7}"/>
    <dgm:cxn modelId="{E025F923-B9A9-4D74-8ACE-398D23F27242}" type="presOf" srcId="{2D825E31-1590-4DB6-AC54-BCA14A27E2D7}" destId="{1E96CA37-7BAA-4DD5-B98E-73FDE09B8CEF}" srcOrd="0" destOrd="0" presId="urn:microsoft.com/office/officeart/2005/8/layout/radial6"/>
    <dgm:cxn modelId="{ED4D1325-E52A-4CC2-9600-DC3A1611B2A5}" srcId="{80EC41DB-CC8C-40C2-A047-11C2BC2493E3}" destId="{41BEA8F2-DA47-4806-86AA-779D381E9BF5}" srcOrd="0" destOrd="0" parTransId="{98C66989-CC15-47CD-B090-A8637D171D30}" sibTransId="{6263F446-2378-4FFC-AEF3-A4004863D075}"/>
    <dgm:cxn modelId="{D3B7772B-DB0C-4862-A607-535CAF6E2453}" type="presOf" srcId="{AAD13402-66E5-4AE5-9B5C-D6FACC34225B}" destId="{739B7376-148E-48E7-8E5C-7F90A0DA39CE}" srcOrd="0" destOrd="0" presId="urn:microsoft.com/office/officeart/2005/8/layout/radial6"/>
    <dgm:cxn modelId="{1761DF3D-B696-4209-AFA6-68D19814BB58}" srcId="{80EC41DB-CC8C-40C2-A047-11C2BC2493E3}" destId="{AAD13402-66E5-4AE5-9B5C-D6FACC34225B}" srcOrd="3" destOrd="0" parTransId="{326EDF07-1893-4811-95EF-95E89B362CBF}" sibTransId="{89BB0789-92A5-472E-8184-C36E533FD0FC}"/>
    <dgm:cxn modelId="{C29B1441-D8E1-4BE6-81F3-34C19408C48C}" type="presOf" srcId="{49A845AF-48F2-4B8F-B9F4-C8BB9F31B73F}" destId="{CF05859A-AC5C-4961-8B4D-2D555698A8A8}" srcOrd="0" destOrd="0" presId="urn:microsoft.com/office/officeart/2005/8/layout/radial6"/>
    <dgm:cxn modelId="{C23FF266-81DA-45B5-B12B-BE6DA8FF622D}" type="presOf" srcId="{E5EE0ECB-339C-47AC-95F6-4ED9B387C178}" destId="{98D8CF8F-C17C-4D23-9656-629CCAAE2861}" srcOrd="0" destOrd="0" presId="urn:microsoft.com/office/officeart/2005/8/layout/radial6"/>
    <dgm:cxn modelId="{B731A66E-5683-4107-A025-D838B84ED76D}" srcId="{80EC41DB-CC8C-40C2-A047-11C2BC2493E3}" destId="{4DF4A9E2-299E-42FF-ACF8-95273514BC9A}" srcOrd="2" destOrd="0" parTransId="{4E08D676-40C6-4A57-932D-63005153F3B9}" sibTransId="{49A845AF-48F2-4B8F-B9F4-C8BB9F31B73F}"/>
    <dgm:cxn modelId="{3E213882-F41D-4572-B1EE-3449F267C064}" type="presOf" srcId="{89BB0789-92A5-472E-8184-C36E533FD0FC}" destId="{2CC03812-4041-43CD-9325-BFD675178F4B}" srcOrd="0" destOrd="0" presId="urn:microsoft.com/office/officeart/2005/8/layout/radial6"/>
    <dgm:cxn modelId="{6C623983-0B7A-4A64-B9E3-32921443DD22}" type="presOf" srcId="{F083FBAA-CB90-4F30-BBCB-17D46BE4716F}" destId="{95567699-E14F-4129-950E-D4C6C2489ADB}" srcOrd="0" destOrd="0" presId="urn:microsoft.com/office/officeart/2005/8/layout/radial6"/>
    <dgm:cxn modelId="{0F96E29F-02E7-4A83-BBDB-EDDAB43D7315}" type="presOf" srcId="{80EC41DB-CC8C-40C2-A047-11C2BC2493E3}" destId="{E66CE72B-C32B-472B-B3D1-75EB3D68CB08}" srcOrd="0" destOrd="0" presId="urn:microsoft.com/office/officeart/2005/8/layout/radial6"/>
    <dgm:cxn modelId="{466639A6-8EC5-41FA-895E-FDD06EA609C0}" srcId="{80EC41DB-CC8C-40C2-A047-11C2BC2493E3}" destId="{E5EE0ECB-339C-47AC-95F6-4ED9B387C178}" srcOrd="4" destOrd="0" parTransId="{17F8E0E7-A706-46E5-9544-1CBF42A92D9E}" sibTransId="{F083FBAA-CB90-4F30-BBCB-17D46BE4716F}"/>
    <dgm:cxn modelId="{EBBF90A9-03EA-47E0-9371-D5F4C88193DF}" type="presOf" srcId="{6263F446-2378-4FFC-AEF3-A4004863D075}" destId="{1DC3318F-3C05-44E9-A98E-13E0CB84397C}" srcOrd="0" destOrd="0" presId="urn:microsoft.com/office/officeart/2005/8/layout/radial6"/>
    <dgm:cxn modelId="{4382F6B5-B809-4B42-9FC4-08F6DB40EAAA}" type="presOf" srcId="{B6CEBCEB-2C63-4380-91A5-BB0E6709A40B}" destId="{02580A91-2DD9-4EA6-B4F6-663088423994}" srcOrd="0" destOrd="0" presId="urn:microsoft.com/office/officeart/2005/8/layout/radial6"/>
    <dgm:cxn modelId="{8BD853B7-EF31-4A87-B197-864D2C236637}" srcId="{B6CEBCEB-2C63-4380-91A5-BB0E6709A40B}" destId="{80EC41DB-CC8C-40C2-A047-11C2BC2493E3}" srcOrd="0" destOrd="0" parTransId="{6515D769-372A-4F7D-92CB-21C4064C3596}" sibTransId="{D2F2A220-5A9A-49D3-ACFE-503DECC83B9F}"/>
    <dgm:cxn modelId="{A71B11BE-A0D7-477C-A0BA-A4EACA4115DB}" srcId="{80EC41DB-CC8C-40C2-A047-11C2BC2493E3}" destId="{F2006DF0-663A-44E0-8A66-AF7F45F45463}" srcOrd="1" destOrd="0" parTransId="{7206D459-1172-4475-8CC6-E0580E0A5B1F}" sibTransId="{0DA54DC8-FCF8-49FF-8FAD-D967C1F56BE0}"/>
    <dgm:cxn modelId="{1FE28FBE-9D27-4339-96B5-F80354F287B6}" type="presOf" srcId="{0DA54DC8-FCF8-49FF-8FAD-D967C1F56BE0}" destId="{79BE5465-695A-44A3-9386-DA508C712580}" srcOrd="0" destOrd="0" presId="urn:microsoft.com/office/officeart/2005/8/layout/radial6"/>
    <dgm:cxn modelId="{C3091DC0-AA7A-4F02-9965-9B30AD408AED}" type="presOf" srcId="{41BEA8F2-DA47-4806-86AA-779D381E9BF5}" destId="{477DEEDA-A260-4718-8031-C782A5421B49}" srcOrd="0" destOrd="0" presId="urn:microsoft.com/office/officeart/2005/8/layout/radial6"/>
    <dgm:cxn modelId="{3E7B5ADE-8611-405F-8347-BD8EFA4A2C8F}" type="presOf" srcId="{417E3FF9-A934-4E7F-A9F9-5273F511E192}" destId="{4202DB25-14BA-4947-8D2F-37C07AA0FEB9}" srcOrd="0" destOrd="0" presId="urn:microsoft.com/office/officeart/2005/8/layout/radial6"/>
    <dgm:cxn modelId="{04032AA5-435C-4DBA-BAC3-C915604B5845}" type="presParOf" srcId="{02580A91-2DD9-4EA6-B4F6-663088423994}" destId="{E66CE72B-C32B-472B-B3D1-75EB3D68CB08}" srcOrd="0" destOrd="0" presId="urn:microsoft.com/office/officeart/2005/8/layout/radial6"/>
    <dgm:cxn modelId="{E402DC1A-CC7C-4D0F-8EF0-B2BC89B65D42}" type="presParOf" srcId="{02580A91-2DD9-4EA6-B4F6-663088423994}" destId="{477DEEDA-A260-4718-8031-C782A5421B49}" srcOrd="1" destOrd="0" presId="urn:microsoft.com/office/officeart/2005/8/layout/radial6"/>
    <dgm:cxn modelId="{27B3F708-6D09-4196-9803-5B9939FF5B7C}" type="presParOf" srcId="{02580A91-2DD9-4EA6-B4F6-663088423994}" destId="{3445005C-28E3-444F-B4EA-AF9523C906FF}" srcOrd="2" destOrd="0" presId="urn:microsoft.com/office/officeart/2005/8/layout/radial6"/>
    <dgm:cxn modelId="{5EA48605-5290-4DF3-ACCD-C5C2BE98CA22}" type="presParOf" srcId="{02580A91-2DD9-4EA6-B4F6-663088423994}" destId="{1DC3318F-3C05-44E9-A98E-13E0CB84397C}" srcOrd="3" destOrd="0" presId="urn:microsoft.com/office/officeart/2005/8/layout/radial6"/>
    <dgm:cxn modelId="{27135BFC-776A-42FA-B788-19B2FF037D5D}" type="presParOf" srcId="{02580A91-2DD9-4EA6-B4F6-663088423994}" destId="{B6469509-2EA8-4376-8CDB-3BB1963E8507}" srcOrd="4" destOrd="0" presId="urn:microsoft.com/office/officeart/2005/8/layout/radial6"/>
    <dgm:cxn modelId="{64F0D165-8FD7-4BFE-AA6E-21F3B683FCE1}" type="presParOf" srcId="{02580A91-2DD9-4EA6-B4F6-663088423994}" destId="{FF3D52E2-1C72-4B5C-A990-6A2720E1429D}" srcOrd="5" destOrd="0" presId="urn:microsoft.com/office/officeart/2005/8/layout/radial6"/>
    <dgm:cxn modelId="{B9E1B3DB-5967-46EF-B607-096829AFA0C1}" type="presParOf" srcId="{02580A91-2DD9-4EA6-B4F6-663088423994}" destId="{79BE5465-695A-44A3-9386-DA508C712580}" srcOrd="6" destOrd="0" presId="urn:microsoft.com/office/officeart/2005/8/layout/radial6"/>
    <dgm:cxn modelId="{39C7E515-6F49-45F2-A5A9-0B3BE40E142D}" type="presParOf" srcId="{02580A91-2DD9-4EA6-B4F6-663088423994}" destId="{09087405-DBD7-4B37-97C7-DECA8A7BCFE9}" srcOrd="7" destOrd="0" presId="urn:microsoft.com/office/officeart/2005/8/layout/radial6"/>
    <dgm:cxn modelId="{1567CE11-E534-43F4-B075-C50C7C413DA2}" type="presParOf" srcId="{02580A91-2DD9-4EA6-B4F6-663088423994}" destId="{9A752425-6566-44BD-8C7D-C0AB5B0C2C96}" srcOrd="8" destOrd="0" presId="urn:microsoft.com/office/officeart/2005/8/layout/radial6"/>
    <dgm:cxn modelId="{17CBE883-99AF-4367-8A0A-518641D81DAF}" type="presParOf" srcId="{02580A91-2DD9-4EA6-B4F6-663088423994}" destId="{CF05859A-AC5C-4961-8B4D-2D555698A8A8}" srcOrd="9" destOrd="0" presId="urn:microsoft.com/office/officeart/2005/8/layout/radial6"/>
    <dgm:cxn modelId="{AC7F78F4-6EF8-49D8-A18E-B21FBCAED019}" type="presParOf" srcId="{02580A91-2DD9-4EA6-B4F6-663088423994}" destId="{739B7376-148E-48E7-8E5C-7F90A0DA39CE}" srcOrd="10" destOrd="0" presId="urn:microsoft.com/office/officeart/2005/8/layout/radial6"/>
    <dgm:cxn modelId="{B373A029-A360-4F8C-A6D4-F53E271AFC84}" type="presParOf" srcId="{02580A91-2DD9-4EA6-B4F6-663088423994}" destId="{C98724BF-F84F-4B15-9B8D-B098E1D4B6C2}" srcOrd="11" destOrd="0" presId="urn:microsoft.com/office/officeart/2005/8/layout/radial6"/>
    <dgm:cxn modelId="{44BA9239-AD49-4060-B1D7-7584CC33C04D}" type="presParOf" srcId="{02580A91-2DD9-4EA6-B4F6-663088423994}" destId="{2CC03812-4041-43CD-9325-BFD675178F4B}" srcOrd="12" destOrd="0" presId="urn:microsoft.com/office/officeart/2005/8/layout/radial6"/>
    <dgm:cxn modelId="{8C5DCFC4-518E-4AB5-9DE2-E425CAC57037}" type="presParOf" srcId="{02580A91-2DD9-4EA6-B4F6-663088423994}" destId="{98D8CF8F-C17C-4D23-9656-629CCAAE2861}" srcOrd="13" destOrd="0" presId="urn:microsoft.com/office/officeart/2005/8/layout/radial6"/>
    <dgm:cxn modelId="{F48418B0-6754-4F14-B4AA-21AF6147A53C}" type="presParOf" srcId="{02580A91-2DD9-4EA6-B4F6-663088423994}" destId="{D5DE60FA-BFD4-4EB2-B743-13BA67D55828}" srcOrd="14" destOrd="0" presId="urn:microsoft.com/office/officeart/2005/8/layout/radial6"/>
    <dgm:cxn modelId="{58ADC8C9-9707-4FFE-9E24-E8738CBB5DA7}" type="presParOf" srcId="{02580A91-2DD9-4EA6-B4F6-663088423994}" destId="{95567699-E14F-4129-950E-D4C6C2489ADB}" srcOrd="15" destOrd="0" presId="urn:microsoft.com/office/officeart/2005/8/layout/radial6"/>
    <dgm:cxn modelId="{B2B1556A-DA67-4B20-8E0E-654B51724AD5}" type="presParOf" srcId="{02580A91-2DD9-4EA6-B4F6-663088423994}" destId="{4202DB25-14BA-4947-8D2F-37C07AA0FEB9}" srcOrd="16" destOrd="0" presId="urn:microsoft.com/office/officeart/2005/8/layout/radial6"/>
    <dgm:cxn modelId="{16070426-0712-4383-980E-3DE8F2B05B28}" type="presParOf" srcId="{02580A91-2DD9-4EA6-B4F6-663088423994}" destId="{72ECF94F-AB7D-41F2-92AC-DC3D1FAC3AAF}" srcOrd="17" destOrd="0" presId="urn:microsoft.com/office/officeart/2005/8/layout/radial6"/>
    <dgm:cxn modelId="{107B6F05-55B2-44B3-B038-B9B6F182753B}" type="presParOf" srcId="{02580A91-2DD9-4EA6-B4F6-663088423994}" destId="{1E96CA37-7BAA-4DD5-B98E-73FDE09B8CEF}" srcOrd="18"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6CA37-7BAA-4DD5-B98E-73FDE09B8CEF}">
      <dsp:nvSpPr>
        <dsp:cNvPr id="0" name=""/>
        <dsp:cNvSpPr/>
      </dsp:nvSpPr>
      <dsp:spPr>
        <a:xfrm>
          <a:off x="1800199" y="555173"/>
          <a:ext cx="3799910" cy="3799910"/>
        </a:xfrm>
        <a:prstGeom prst="blockArc">
          <a:avLst>
            <a:gd name="adj1" fmla="val 12600000"/>
            <a:gd name="adj2" fmla="val 16200000"/>
            <a:gd name="adj3" fmla="val 4524"/>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5567699-E14F-4129-950E-D4C6C2489ADB}">
      <dsp:nvSpPr>
        <dsp:cNvPr id="0" name=""/>
        <dsp:cNvSpPr/>
      </dsp:nvSpPr>
      <dsp:spPr>
        <a:xfrm>
          <a:off x="1800199" y="555173"/>
          <a:ext cx="3799910" cy="3799910"/>
        </a:xfrm>
        <a:prstGeom prst="blockArc">
          <a:avLst>
            <a:gd name="adj1" fmla="val 9000000"/>
            <a:gd name="adj2" fmla="val 12600000"/>
            <a:gd name="adj3" fmla="val 4524"/>
          </a:avLst>
        </a:prstGeom>
        <a:solidFill>
          <a:schemeClr val="accent2">
            <a:hueOff val="-1164290"/>
            <a:satOff val="-67142"/>
            <a:lumOff val="690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C03812-4041-43CD-9325-BFD675178F4B}">
      <dsp:nvSpPr>
        <dsp:cNvPr id="0" name=""/>
        <dsp:cNvSpPr/>
      </dsp:nvSpPr>
      <dsp:spPr>
        <a:xfrm>
          <a:off x="1800199" y="555173"/>
          <a:ext cx="3799910" cy="3799910"/>
        </a:xfrm>
        <a:prstGeom prst="blockArc">
          <a:avLst>
            <a:gd name="adj1" fmla="val 5400000"/>
            <a:gd name="adj2" fmla="val 9000000"/>
            <a:gd name="adj3" fmla="val 4524"/>
          </a:avLst>
        </a:prstGeom>
        <a:solidFill>
          <a:schemeClr val="accent2">
            <a:hueOff val="-873218"/>
            <a:satOff val="-50357"/>
            <a:lumOff val="517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05859A-AC5C-4961-8B4D-2D555698A8A8}">
      <dsp:nvSpPr>
        <dsp:cNvPr id="0" name=""/>
        <dsp:cNvSpPr/>
      </dsp:nvSpPr>
      <dsp:spPr>
        <a:xfrm>
          <a:off x="1800199" y="555173"/>
          <a:ext cx="3799910" cy="3799910"/>
        </a:xfrm>
        <a:prstGeom prst="blockArc">
          <a:avLst>
            <a:gd name="adj1" fmla="val 1800000"/>
            <a:gd name="adj2" fmla="val 5400000"/>
            <a:gd name="adj3" fmla="val 4524"/>
          </a:avLst>
        </a:prstGeom>
        <a:solidFill>
          <a:schemeClr val="accent2">
            <a:hueOff val="-582145"/>
            <a:satOff val="-33571"/>
            <a:lumOff val="345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BE5465-695A-44A3-9386-DA508C712580}">
      <dsp:nvSpPr>
        <dsp:cNvPr id="0" name=""/>
        <dsp:cNvSpPr/>
      </dsp:nvSpPr>
      <dsp:spPr>
        <a:xfrm>
          <a:off x="1800199" y="555173"/>
          <a:ext cx="3799910" cy="3799910"/>
        </a:xfrm>
        <a:prstGeom prst="blockArc">
          <a:avLst>
            <a:gd name="adj1" fmla="val 19800000"/>
            <a:gd name="adj2" fmla="val 1800000"/>
            <a:gd name="adj3" fmla="val 4524"/>
          </a:avLst>
        </a:prstGeom>
        <a:solidFill>
          <a:schemeClr val="accent2">
            <a:hueOff val="-291073"/>
            <a:satOff val="-16786"/>
            <a:lumOff val="172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C3318F-3C05-44E9-A98E-13E0CB84397C}">
      <dsp:nvSpPr>
        <dsp:cNvPr id="0" name=""/>
        <dsp:cNvSpPr/>
      </dsp:nvSpPr>
      <dsp:spPr>
        <a:xfrm>
          <a:off x="1800199" y="555173"/>
          <a:ext cx="3799910" cy="3799910"/>
        </a:xfrm>
        <a:prstGeom prst="blockArc">
          <a:avLst>
            <a:gd name="adj1" fmla="val 16200000"/>
            <a:gd name="adj2" fmla="val 19800000"/>
            <a:gd name="adj3" fmla="val 4524"/>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6CE72B-C32B-472B-B3D1-75EB3D68CB08}">
      <dsp:nvSpPr>
        <dsp:cNvPr id="0" name=""/>
        <dsp:cNvSpPr/>
      </dsp:nvSpPr>
      <dsp:spPr>
        <a:xfrm>
          <a:off x="2847384" y="1602358"/>
          <a:ext cx="1705540" cy="17055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What Stands in her Way</a:t>
          </a:r>
        </a:p>
      </dsp:txBody>
      <dsp:txXfrm>
        <a:off x="3097155" y="1852129"/>
        <a:ext cx="1205998" cy="1205998"/>
      </dsp:txXfrm>
    </dsp:sp>
    <dsp:sp modelId="{477DEEDA-A260-4718-8031-C782A5421B49}">
      <dsp:nvSpPr>
        <dsp:cNvPr id="0" name=""/>
        <dsp:cNvSpPr/>
      </dsp:nvSpPr>
      <dsp:spPr>
        <a:xfrm>
          <a:off x="3103215" y="1214"/>
          <a:ext cx="1193878" cy="1193878"/>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Social Structure</a:t>
          </a:r>
        </a:p>
      </dsp:txBody>
      <dsp:txXfrm>
        <a:off x="3278054" y="176053"/>
        <a:ext cx="844200" cy="844200"/>
      </dsp:txXfrm>
    </dsp:sp>
    <dsp:sp modelId="{B6469509-2EA8-4376-8CDB-3BB1963E8507}">
      <dsp:nvSpPr>
        <dsp:cNvPr id="0" name=""/>
        <dsp:cNvSpPr/>
      </dsp:nvSpPr>
      <dsp:spPr>
        <a:xfrm>
          <a:off x="4711403" y="929702"/>
          <a:ext cx="1193878" cy="1193878"/>
        </a:xfrm>
        <a:prstGeom prst="ellipse">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Childhood Conditioning</a:t>
          </a:r>
        </a:p>
      </dsp:txBody>
      <dsp:txXfrm>
        <a:off x="4886242" y="1104541"/>
        <a:ext cx="844200" cy="844200"/>
      </dsp:txXfrm>
    </dsp:sp>
    <dsp:sp modelId="{09087405-DBD7-4B37-97C7-DECA8A7BCFE9}">
      <dsp:nvSpPr>
        <dsp:cNvPr id="0" name=""/>
        <dsp:cNvSpPr/>
      </dsp:nvSpPr>
      <dsp:spPr>
        <a:xfrm>
          <a:off x="4711403" y="2786677"/>
          <a:ext cx="1193878" cy="1193878"/>
        </a:xfrm>
        <a:prstGeom prst="ellipse">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Discrimination</a:t>
          </a:r>
        </a:p>
      </dsp:txBody>
      <dsp:txXfrm>
        <a:off x="4886242" y="2961516"/>
        <a:ext cx="844200" cy="844200"/>
      </dsp:txXfrm>
    </dsp:sp>
    <dsp:sp modelId="{739B7376-148E-48E7-8E5C-7F90A0DA39CE}">
      <dsp:nvSpPr>
        <dsp:cNvPr id="0" name=""/>
        <dsp:cNvSpPr/>
      </dsp:nvSpPr>
      <dsp:spPr>
        <a:xfrm>
          <a:off x="3103215" y="3715165"/>
          <a:ext cx="1193878" cy="1193878"/>
        </a:xfrm>
        <a:prstGeom prst="ellipse">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Conscious &amp; Unconscious Bias</a:t>
          </a:r>
        </a:p>
      </dsp:txBody>
      <dsp:txXfrm>
        <a:off x="3278054" y="3890004"/>
        <a:ext cx="844200" cy="844200"/>
      </dsp:txXfrm>
    </dsp:sp>
    <dsp:sp modelId="{98D8CF8F-C17C-4D23-9656-629CCAAE2861}">
      <dsp:nvSpPr>
        <dsp:cNvPr id="0" name=""/>
        <dsp:cNvSpPr/>
      </dsp:nvSpPr>
      <dsp:spPr>
        <a:xfrm>
          <a:off x="1495027" y="2786677"/>
          <a:ext cx="1193878" cy="1193878"/>
        </a:xfrm>
        <a:prstGeom prst="ellipse">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Motherhood</a:t>
          </a:r>
        </a:p>
      </dsp:txBody>
      <dsp:txXfrm>
        <a:off x="1669866" y="2961516"/>
        <a:ext cx="844200" cy="844200"/>
      </dsp:txXfrm>
    </dsp:sp>
    <dsp:sp modelId="{4202DB25-14BA-4947-8D2F-37C07AA0FEB9}">
      <dsp:nvSpPr>
        <dsp:cNvPr id="0" name=""/>
        <dsp:cNvSpPr/>
      </dsp:nvSpPr>
      <dsp:spPr>
        <a:xfrm>
          <a:off x="1495027" y="929702"/>
          <a:ext cx="1193878" cy="1193878"/>
        </a:xfrm>
        <a:prstGeom prst="ellipse">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Acceptance on Incorrect </a:t>
          </a:r>
        </a:p>
      </dsp:txBody>
      <dsp:txXfrm>
        <a:off x="1669866" y="1104541"/>
        <a:ext cx="844200" cy="84420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3/8/2021</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3/8/2021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grantthornton.global/en/insights/women-in-business-2020/women-in-business-2020-report/"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ilo.org/global/publications/books/WCMS_700953/lang--en/index.ht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businessinsider.com/asking-for-what-you-want-is-great-career-advice-if-youre-a-man-2016-9"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businessinsider.com/asking-for-what-you-want-is-great-career-advice-if-youre-a-man-2016-9"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businessinsider.com/asking-for-what-you-want-is-great-career-advice-if-youre-a-man-2016-9"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 https://www.catalyst.org/research/women-in-management/ </a:t>
            </a:r>
            <a:br>
              <a:rPr lang="en-US" dirty="0"/>
            </a:br>
            <a:r>
              <a:rPr lang="en-US" dirty="0"/>
              <a:t>Publish Date Aug 2020</a:t>
            </a:r>
          </a:p>
        </p:txBody>
      </p:sp>
      <p:sp>
        <p:nvSpPr>
          <p:cNvPr id="4" name="Slide Number Placeholder 3"/>
          <p:cNvSpPr>
            <a:spLocks noGrp="1"/>
          </p:cNvSpPr>
          <p:nvPr>
            <p:ph type="sldNum" sz="quarter" idx="5"/>
          </p:nvPr>
        </p:nvSpPr>
        <p:spPr/>
        <p:txBody>
          <a:bodyPr/>
          <a:lstStyle/>
          <a:p>
            <a:fld id="{BC849E9A-41F7-4779-A581-48A7C374A227}" type="slidenum">
              <a:rPr lang="en-US" smtClean="0"/>
              <a:t>1</a:t>
            </a:fld>
            <a:endParaRPr lang="en-US" dirty="0"/>
          </a:p>
        </p:txBody>
      </p:sp>
    </p:spTree>
    <p:extLst>
      <p:ext uri="{BB962C8B-B14F-4D97-AF65-F5344CB8AC3E}">
        <p14:creationId xmlns:p14="http://schemas.microsoft.com/office/powerpoint/2010/main" val="3639119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10</a:t>
            </a:fld>
            <a:endParaRPr lang="en-US" dirty="0"/>
          </a:p>
        </p:txBody>
      </p:sp>
    </p:spTree>
    <p:extLst>
      <p:ext uri="{BB962C8B-B14F-4D97-AF65-F5344CB8AC3E}">
        <p14:creationId xmlns:p14="http://schemas.microsoft.com/office/powerpoint/2010/main" val="1573598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You can use this slide as your opening or closing slide.  Should you choose to use it as a closing, make sure you review the main points of your presentation.  One creative way to do that is by adding animations to the various graphics on a slide.  This slide has 4 different graphics, and, when you view the slideshow, you will see that you can click to reveal the next graphic.  Similarly, as you review the main topics in your presentation, you may want each point to show up when you are addressing that topic.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Add animation to images and graphics: </a:t>
            </a:r>
          </a:p>
          <a:p>
            <a:pPr marL="228600" indent="-228600">
              <a:buAutoNum type="arabicPeriod"/>
            </a:pPr>
            <a:r>
              <a:rPr lang="en-US" dirty="0">
                <a:latin typeface="Segoe UI" panose="020B0502040204020203" pitchFamily="34" charset="0"/>
                <a:cs typeface="Segoe UI" panose="020B0502040204020203" pitchFamily="34" charset="0"/>
              </a:rPr>
              <a:t>Select your image or graphic.</a:t>
            </a:r>
          </a:p>
          <a:p>
            <a:pPr marL="228600" indent="-228600">
              <a:buAutoNum type="arabicPeriod"/>
            </a:pPr>
            <a:r>
              <a:rPr lang="en-US" dirty="0">
                <a:latin typeface="Segoe UI" panose="020B0502040204020203" pitchFamily="34" charset="0"/>
                <a:cs typeface="Segoe UI" panose="020B0502040204020203" pitchFamily="34" charset="0"/>
              </a:rPr>
              <a:t>Click on the Animations tab.</a:t>
            </a:r>
          </a:p>
          <a:p>
            <a:pPr marL="228600" indent="-228600">
              <a:buAutoNum type="arabicPeriod"/>
            </a:pPr>
            <a:r>
              <a:rPr lang="en-US" dirty="0">
                <a:latin typeface="Segoe UI" panose="020B0502040204020203" pitchFamily="34" charset="0"/>
                <a:cs typeface="Segoe UI" panose="020B0502040204020203" pitchFamily="34" charset="0"/>
              </a:rPr>
              <a:t>Choose from the options.  The animation for this slide is “Split”.  The drop-down menu in the Animation section gives even more animations you can use.</a:t>
            </a:r>
          </a:p>
          <a:p>
            <a:pPr marL="228600" indent="-228600">
              <a:buAutoNum type="arabicPeriod"/>
            </a:pPr>
            <a:r>
              <a:rPr lang="en-US" dirty="0">
                <a:latin typeface="Segoe UI" panose="020B0502040204020203" pitchFamily="34" charset="0"/>
                <a:cs typeface="Segoe UI" panose="020B0502040204020203" pitchFamily="34" charset="0"/>
              </a:rPr>
              <a:t>If you have multiple graphics or images, you will see a number appear next to it that notes the order of the animations.</a:t>
            </a:r>
          </a:p>
          <a:p>
            <a:pPr marL="228600" indent="-228600">
              <a:buAutoNum type="arabicPeriod"/>
            </a:pPr>
            <a:endParaRPr lang="en-US" b="1" dirty="0">
              <a:latin typeface="Segoe UI" panose="020B0502040204020203" pitchFamily="34" charset="0"/>
              <a:cs typeface="Segoe UI" panose="020B0502040204020203" pitchFamily="34" charset="0"/>
            </a:endParaRPr>
          </a:p>
          <a:p>
            <a:pPr marL="0" indent="0">
              <a:buNone/>
            </a:pPr>
            <a:r>
              <a:rPr lang="en-US" b="1" dirty="0">
                <a:latin typeface="Segoe UI" panose="020B0502040204020203" pitchFamily="34" charset="0"/>
                <a:cs typeface="Segoe UI" panose="020B0502040204020203" pitchFamily="34" charset="0"/>
              </a:rPr>
              <a:t>Note: You will want to choose the animations carefully.  You do not want to make your audience dizzy from your presentation.</a:t>
            </a:r>
          </a:p>
        </p:txBody>
      </p:sp>
      <p:sp>
        <p:nvSpPr>
          <p:cNvPr id="4" name="Slide Number Placeholder 3"/>
          <p:cNvSpPr>
            <a:spLocks noGrp="1"/>
          </p:cNvSpPr>
          <p:nvPr>
            <p:ph type="sldNum" sz="quarter" idx="10"/>
          </p:nvPr>
        </p:nvSpPr>
        <p:spPr/>
        <p:txBody>
          <a:bodyPr/>
          <a:lstStyle/>
          <a:p>
            <a:fld id="{BC849E9A-41F7-4779-A581-48A7C374A227}" type="slidenum">
              <a:rPr lang="en-US" smtClean="0"/>
              <a:t>11</a:t>
            </a:fld>
            <a:endParaRPr lang="en-US" dirty="0"/>
          </a:p>
        </p:txBody>
      </p:sp>
    </p:spTree>
    <p:extLst>
      <p:ext uri="{BB962C8B-B14F-4D97-AF65-F5344CB8AC3E}">
        <p14:creationId xmlns:p14="http://schemas.microsoft.com/office/powerpoint/2010/main" val="644202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Grant Thornton, </a:t>
            </a:r>
            <a:r>
              <a:rPr lang="en-US" sz="1200" b="0" i="1" u="none" strike="noStrike" kern="1200" dirty="0">
                <a:solidFill>
                  <a:schemeClr val="tx1"/>
                </a:solidFill>
                <a:effectLst/>
                <a:latin typeface="+mn-lt"/>
                <a:ea typeface="+mn-ea"/>
                <a:cs typeface="+mn-cs"/>
                <a:hlinkClick r:id="rId3"/>
              </a:rPr>
              <a:t>Women in Business 2020: Putting the Blueprint into Action</a:t>
            </a:r>
            <a:r>
              <a:rPr lang="en-US" sz="1200" b="0" i="0" u="none" strike="noStrike" kern="1200" dirty="0">
                <a:solidFill>
                  <a:schemeClr val="tx1"/>
                </a:solidFill>
                <a:effectLst/>
                <a:latin typeface="+mn-lt"/>
                <a:ea typeface="+mn-ea"/>
                <a:cs typeface="+mn-cs"/>
                <a:hlinkClick r:id="rId3"/>
              </a:rPr>
              <a:t> </a:t>
            </a:r>
            <a:r>
              <a:rPr lang="en-US" sz="1200" b="0" i="0" kern="1200" dirty="0">
                <a:solidFill>
                  <a:schemeClr val="tx1"/>
                </a:solidFill>
                <a:effectLst/>
                <a:latin typeface="+mn-lt"/>
                <a:ea typeface="+mn-ea"/>
                <a:cs typeface="+mn-cs"/>
              </a:rPr>
              <a:t>(2020): p. 4.</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International </a:t>
            </a:r>
            <a:r>
              <a:rPr lang="en-US" sz="1200" b="0" i="0" kern="1200" dirty="0" err="1">
                <a:solidFill>
                  <a:schemeClr val="tx1"/>
                </a:solidFill>
                <a:effectLst/>
                <a:latin typeface="+mn-lt"/>
                <a:ea typeface="+mn-ea"/>
                <a:cs typeface="+mn-cs"/>
              </a:rPr>
              <a:t>Labour</a:t>
            </a:r>
            <a:r>
              <a:rPr lang="en-US" sz="1200" b="0" i="0" kern="1200" dirty="0">
                <a:solidFill>
                  <a:schemeClr val="tx1"/>
                </a:solidFill>
                <a:effectLst/>
                <a:latin typeface="+mn-lt"/>
                <a:ea typeface="+mn-ea"/>
                <a:cs typeface="+mn-cs"/>
              </a:rPr>
              <a:t> Organization, </a:t>
            </a:r>
            <a:r>
              <a:rPr lang="en-US" sz="1200" b="0" i="1" u="none" strike="noStrike" kern="1200" dirty="0">
                <a:solidFill>
                  <a:schemeClr val="tx1"/>
                </a:solidFill>
                <a:effectLst/>
                <a:latin typeface="+mn-lt"/>
                <a:ea typeface="+mn-ea"/>
                <a:cs typeface="+mn-cs"/>
                <a:hlinkClick r:id="rId4"/>
              </a:rPr>
              <a:t>Women in Business and Management: The Business Case for Change</a:t>
            </a:r>
            <a:r>
              <a:rPr lang="en-US" sz="1200" b="0" i="0" kern="1200" dirty="0">
                <a:solidFill>
                  <a:schemeClr val="tx1"/>
                </a:solidFill>
                <a:effectLst/>
                <a:latin typeface="+mn-lt"/>
                <a:ea typeface="+mn-ea"/>
                <a:cs typeface="+mn-cs"/>
              </a:rPr>
              <a:t> (2019): p. 44-45.</a:t>
            </a:r>
          </a:p>
          <a:p>
            <a:r>
              <a:rPr lang="en-US" sz="1200" b="0" i="0" kern="1200" dirty="0">
                <a:solidFill>
                  <a:schemeClr val="tx1"/>
                </a:solidFill>
                <a:effectLst/>
                <a:latin typeface="+mn-lt"/>
                <a:ea typeface="+mn-ea"/>
                <a:cs typeface="+mn-cs"/>
              </a:rPr>
              <a:t>Grant Thornton, </a:t>
            </a:r>
            <a:r>
              <a:rPr lang="en-US" sz="1200" b="0" i="1" u="none" strike="noStrike" kern="1200" dirty="0">
                <a:solidFill>
                  <a:schemeClr val="tx1"/>
                </a:solidFill>
                <a:effectLst/>
                <a:latin typeface="+mn-lt"/>
                <a:ea typeface="+mn-ea"/>
                <a:cs typeface="+mn-cs"/>
                <a:hlinkClick r:id="rId3"/>
              </a:rPr>
              <a:t>Women in Business 2020: Putting the Blueprint into Action</a:t>
            </a:r>
            <a:r>
              <a:rPr lang="en-US" sz="1200" b="0" i="0" u="none" strike="noStrike" kern="1200" dirty="0">
                <a:solidFill>
                  <a:schemeClr val="tx1"/>
                </a:solidFill>
                <a:effectLst/>
                <a:latin typeface="+mn-lt"/>
                <a:ea typeface="+mn-ea"/>
                <a:cs typeface="+mn-cs"/>
                <a:hlinkClick r:id="rId3"/>
              </a:rPr>
              <a:t> </a:t>
            </a:r>
            <a:r>
              <a:rPr lang="en-US" sz="1200" b="0" i="0" kern="1200" dirty="0">
                <a:solidFill>
                  <a:schemeClr val="tx1"/>
                </a:solidFill>
                <a:effectLst/>
                <a:latin typeface="+mn-lt"/>
                <a:ea typeface="+mn-ea"/>
                <a:cs typeface="+mn-cs"/>
              </a:rPr>
              <a:t>(2020): p. 5.</a:t>
            </a: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4192102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4224310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182534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The reason for this disparity is not that women aren't negotiating — in fact, </a:t>
            </a:r>
            <a:r>
              <a:rPr lang="en-US" sz="1200" b="0" i="0" u="none" strike="noStrike" kern="1200" dirty="0">
                <a:solidFill>
                  <a:schemeClr val="tx1"/>
                </a:solidFill>
                <a:effectLst/>
                <a:latin typeface="+mn-lt"/>
                <a:ea typeface="+mn-ea"/>
                <a:cs typeface="+mn-cs"/>
                <a:hlinkClick r:id="rId3"/>
              </a:rPr>
              <a:t>women negotiate for promotions and raises more often than men do</a:t>
            </a:r>
            <a:r>
              <a:rPr lang="en-US" sz="1200" b="0" i="0" kern="1200" dirty="0">
                <a:solidFill>
                  <a:schemeClr val="tx1"/>
                </a:solidFill>
                <a:effectLst/>
                <a:latin typeface="+mn-lt"/>
                <a:ea typeface="+mn-ea"/>
                <a:cs typeface="+mn-cs"/>
              </a:rPr>
              <a:t>. The hard truth is that, when women negotiate, people like them less for it.</a:t>
            </a:r>
          </a:p>
          <a:p>
            <a:pPr fontAlgn="base"/>
            <a:r>
              <a:rPr lang="en-US" sz="1200" b="0" i="0" kern="1200" dirty="0">
                <a:solidFill>
                  <a:schemeClr val="tx1"/>
                </a:solidFill>
                <a:effectLst/>
                <a:latin typeface="+mn-lt"/>
                <a:ea typeface="+mn-ea"/>
                <a:cs typeface="+mn-cs"/>
              </a:rPr>
              <a:t>According to the 2016 McKinsey study, women who negotiate are 30% more likely than men who negotiate to receive feedback that they are "intimidating," "too aggressive," or "bossy" — and they are 67% more likely than women who don't negotiate at all to receive the same negative feedback.</a:t>
            </a:r>
          </a:p>
          <a:p>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3871000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The reason for this disparity is not that women aren't negotiating — in fact, </a:t>
            </a:r>
            <a:r>
              <a:rPr lang="en-US" sz="1200" b="0" i="0" u="none" strike="noStrike" kern="1200" dirty="0">
                <a:solidFill>
                  <a:schemeClr val="tx1"/>
                </a:solidFill>
                <a:effectLst/>
                <a:latin typeface="+mn-lt"/>
                <a:ea typeface="+mn-ea"/>
                <a:cs typeface="+mn-cs"/>
                <a:hlinkClick r:id="rId3"/>
              </a:rPr>
              <a:t>women negotiate for promotions and raises more often than men do</a:t>
            </a:r>
            <a:r>
              <a:rPr lang="en-US" sz="1200" b="0" i="0" kern="1200" dirty="0">
                <a:solidFill>
                  <a:schemeClr val="tx1"/>
                </a:solidFill>
                <a:effectLst/>
                <a:latin typeface="+mn-lt"/>
                <a:ea typeface="+mn-ea"/>
                <a:cs typeface="+mn-cs"/>
              </a:rPr>
              <a:t>. The hard truth is that, when women negotiate, people like them less for it.</a:t>
            </a:r>
          </a:p>
          <a:p>
            <a:pPr fontAlgn="base"/>
            <a:r>
              <a:rPr lang="en-US" sz="1200" b="0" i="0" kern="1200" dirty="0">
                <a:solidFill>
                  <a:schemeClr val="tx1"/>
                </a:solidFill>
                <a:effectLst/>
                <a:latin typeface="+mn-lt"/>
                <a:ea typeface="+mn-ea"/>
                <a:cs typeface="+mn-cs"/>
              </a:rPr>
              <a:t>According to the 2016 McKinsey study, women who negotiate are 30% more likely than men who negotiate to receive feedback that they are "intimidating," "too aggressive," or "bossy" — and they are 67% more likely than women who don't negotiate at all to receive the same negative feedback.</a:t>
            </a:r>
          </a:p>
          <a:p>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6</a:t>
            </a:fld>
            <a:endParaRPr lang="en-US" dirty="0"/>
          </a:p>
        </p:txBody>
      </p:sp>
    </p:spTree>
    <p:extLst>
      <p:ext uri="{BB962C8B-B14F-4D97-AF65-F5344CB8AC3E}">
        <p14:creationId xmlns:p14="http://schemas.microsoft.com/office/powerpoint/2010/main" val="2372384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The reason for this disparity is not that women aren't negotiating — in fact, </a:t>
            </a:r>
            <a:r>
              <a:rPr lang="en-US" sz="1200" b="0" i="0" u="none" strike="noStrike" kern="1200" dirty="0">
                <a:solidFill>
                  <a:schemeClr val="tx1"/>
                </a:solidFill>
                <a:effectLst/>
                <a:latin typeface="+mn-lt"/>
                <a:ea typeface="+mn-ea"/>
                <a:cs typeface="+mn-cs"/>
                <a:hlinkClick r:id="rId3"/>
              </a:rPr>
              <a:t>women negotiate for promotions and raises more often than men do</a:t>
            </a:r>
            <a:r>
              <a:rPr lang="en-US" sz="1200" b="0" i="0" kern="1200" dirty="0">
                <a:solidFill>
                  <a:schemeClr val="tx1"/>
                </a:solidFill>
                <a:effectLst/>
                <a:latin typeface="+mn-lt"/>
                <a:ea typeface="+mn-ea"/>
                <a:cs typeface="+mn-cs"/>
              </a:rPr>
              <a:t>. The hard truth is that, when women negotiate, people like them less for it.</a:t>
            </a:r>
          </a:p>
          <a:p>
            <a:pPr fontAlgn="base"/>
            <a:r>
              <a:rPr lang="en-US" sz="1200" b="0" i="0" kern="1200" dirty="0">
                <a:solidFill>
                  <a:schemeClr val="tx1"/>
                </a:solidFill>
                <a:effectLst/>
                <a:latin typeface="+mn-lt"/>
                <a:ea typeface="+mn-ea"/>
                <a:cs typeface="+mn-cs"/>
              </a:rPr>
              <a:t>According to the 2016 McKinsey study, women who negotiate are 30% more likely than men who negotiate to receive feedback that they are "intimidating," "too aggressive," or "bossy" — and they are 67% more likely than women who don't negotiate at all to receive the same negative feedback.</a:t>
            </a:r>
          </a:p>
          <a:p>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7</a:t>
            </a:fld>
            <a:endParaRPr lang="en-US" dirty="0"/>
          </a:p>
        </p:txBody>
      </p:sp>
    </p:spTree>
    <p:extLst>
      <p:ext uri="{BB962C8B-B14F-4D97-AF65-F5344CB8AC3E}">
        <p14:creationId xmlns:p14="http://schemas.microsoft.com/office/powerpoint/2010/main" val="485645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8</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9</a:t>
            </a:fld>
            <a:endParaRPr lang="en-US" dirty="0"/>
          </a:p>
        </p:txBody>
      </p:sp>
    </p:spTree>
    <p:extLst>
      <p:ext uri="{BB962C8B-B14F-4D97-AF65-F5344CB8AC3E}">
        <p14:creationId xmlns:p14="http://schemas.microsoft.com/office/powerpoint/2010/main" val="1414988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8" name="Date Placeholder 3">
            <a:extLst>
              <a:ext uri="{FF2B5EF4-FFF2-40B4-BE49-F238E27FC236}">
                <a16:creationId xmlns:a16="http://schemas.microsoft.com/office/drawing/2014/main" id="{2991DDD5-4D13-4CDD-9F4A-EE6DE9CC04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7" name="Date Placeholder 3">
            <a:extLst>
              <a:ext uri="{FF2B5EF4-FFF2-40B4-BE49-F238E27FC236}">
                <a16:creationId xmlns:a16="http://schemas.microsoft.com/office/drawing/2014/main" id="{5281E0EF-376A-46F7-A5EA-134256231A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7" name="Date Placeholder 3">
            <a:extLst>
              <a:ext uri="{FF2B5EF4-FFF2-40B4-BE49-F238E27FC236}">
                <a16:creationId xmlns:a16="http://schemas.microsoft.com/office/drawing/2014/main" id="{C9CA7616-F776-4473-86BC-86E8E456A8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7" name="Date Placeholder 3">
            <a:extLst>
              <a:ext uri="{FF2B5EF4-FFF2-40B4-BE49-F238E27FC236}">
                <a16:creationId xmlns:a16="http://schemas.microsoft.com/office/drawing/2014/main" id="{7AE2219E-2FC0-4D34-A672-DB7F5D8EDE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7" name="Date Placeholder 3">
            <a:extLst>
              <a:ext uri="{FF2B5EF4-FFF2-40B4-BE49-F238E27FC236}">
                <a16:creationId xmlns:a16="http://schemas.microsoft.com/office/drawing/2014/main" id="{A5F26323-D84E-4EB1-8011-7FF01E7BC5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8" name="Date Placeholder 3">
            <a:extLst>
              <a:ext uri="{FF2B5EF4-FFF2-40B4-BE49-F238E27FC236}">
                <a16:creationId xmlns:a16="http://schemas.microsoft.com/office/drawing/2014/main" id="{37148814-84E7-489B-91DE-7ED6A45600FF}"/>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10" name="Date Placeholder 3">
            <a:extLst>
              <a:ext uri="{FF2B5EF4-FFF2-40B4-BE49-F238E27FC236}">
                <a16:creationId xmlns:a16="http://schemas.microsoft.com/office/drawing/2014/main" id="{10252BB4-70BE-4AE9-8DBB-D1F166263D7C}"/>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6" name="Date Placeholder 3">
            <a:extLst>
              <a:ext uri="{FF2B5EF4-FFF2-40B4-BE49-F238E27FC236}">
                <a16:creationId xmlns:a16="http://schemas.microsoft.com/office/drawing/2014/main" id="{C6B716D7-2386-4579-8605-165149FEC2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5" name="Date Placeholder 3">
            <a:extLst>
              <a:ext uri="{FF2B5EF4-FFF2-40B4-BE49-F238E27FC236}">
                <a16:creationId xmlns:a16="http://schemas.microsoft.com/office/drawing/2014/main" id="{159F0521-25B7-4109-BB51-93A0E9D1F3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8" name="Date Placeholder 3">
            <a:extLst>
              <a:ext uri="{FF2B5EF4-FFF2-40B4-BE49-F238E27FC236}">
                <a16:creationId xmlns:a16="http://schemas.microsoft.com/office/drawing/2014/main" id="{214EB4CD-C8C6-48F8-B07C-B1546C81DA2B}"/>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8" name="Date Placeholder 3">
            <a:extLst>
              <a:ext uri="{FF2B5EF4-FFF2-40B4-BE49-F238E27FC236}">
                <a16:creationId xmlns:a16="http://schemas.microsoft.com/office/drawing/2014/main" id="{DA58D8DC-6B2A-46A4-824D-3C3524A9C080}"/>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hyperlink" Target="https://implicit.harvard.edu/implicit/iatdetails.html" TargetMode="External"/><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8.sv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7.png"/><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6.svg"/><Relationship Id="rId4" Type="http://schemas.openxmlformats.org/officeDocument/2006/relationships/image" Target="../media/image8.sv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png"/><Relationship Id="rId5" Type="http://schemas.microsoft.com/office/2014/relationships/chartEx" Target="../charts/chartEx1.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hyperlink" Target="https://www.ft.com/content/7c3dbf1e-e047-11e9-b112-9624ec9edc59" TargetMode="External"/><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9.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3.svg"/><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3.svg"/><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5CA4BCD1-F813-4A68-8727-7A3DE67AC5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440" y="1049670"/>
            <a:ext cx="1128382" cy="847206"/>
            <a:chOff x="7393391" y="1075612"/>
            <a:chExt cx="1128382" cy="847206"/>
          </a:xfrm>
        </p:grpSpPr>
        <p:sp>
          <p:nvSpPr>
            <p:cNvPr id="51" name="Freeform 5">
              <a:extLst>
                <a:ext uri="{FF2B5EF4-FFF2-40B4-BE49-F238E27FC236}">
                  <a16:creationId xmlns:a16="http://schemas.microsoft.com/office/drawing/2014/main" id="{A152F29E-C625-4313-96BF-5675B357C0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393391" y="1327438"/>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52" name="Freeform 5">
              <a:extLst>
                <a:ext uri="{FF2B5EF4-FFF2-40B4-BE49-F238E27FC236}">
                  <a16:creationId xmlns:a16="http://schemas.microsoft.com/office/drawing/2014/main" id="{C2A5CB78-6497-4151-83B6-568BD27EC5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71281" y="1075612"/>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54" name="Freeform: Shape 53">
            <a:extLst>
              <a:ext uri="{FF2B5EF4-FFF2-40B4-BE49-F238E27FC236}">
                <a16:creationId xmlns:a16="http://schemas.microsoft.com/office/drawing/2014/main" id="{91AFB7FD-C0D0-4D48-B008-DEA973A726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90946" y="426510"/>
            <a:ext cx="1366757" cy="1232062"/>
          </a:xfrm>
          <a:custGeom>
            <a:avLst/>
            <a:gdLst>
              <a:gd name="connsiteX0" fmla="*/ 389939 w 1366757"/>
              <a:gd name="connsiteY0" fmla="*/ 0 h 1232062"/>
              <a:gd name="connsiteX1" fmla="*/ 978131 w 1366757"/>
              <a:gd name="connsiteY1" fmla="*/ 0 h 1232062"/>
              <a:gd name="connsiteX2" fmla="*/ 1062158 w 1366757"/>
              <a:gd name="connsiteY2" fmla="*/ 48072 h 1232062"/>
              <a:gd name="connsiteX3" fmla="*/ 1356254 w 1366757"/>
              <a:gd name="connsiteY3" fmla="*/ 566179 h 1232062"/>
              <a:gd name="connsiteX4" fmla="*/ 1356254 w 1366757"/>
              <a:gd name="connsiteY4" fmla="*/ 665884 h 1232062"/>
              <a:gd name="connsiteX5" fmla="*/ 1062158 w 1366757"/>
              <a:gd name="connsiteY5" fmla="*/ 1183990 h 1232062"/>
              <a:gd name="connsiteX6" fmla="*/ 978131 w 1366757"/>
              <a:gd name="connsiteY6" fmla="*/ 1232062 h 1232062"/>
              <a:gd name="connsiteX7" fmla="*/ 389939 w 1366757"/>
              <a:gd name="connsiteY7" fmla="*/ 1232062 h 1232062"/>
              <a:gd name="connsiteX8" fmla="*/ 305913 w 1366757"/>
              <a:gd name="connsiteY8" fmla="*/ 1183990 h 1232062"/>
              <a:gd name="connsiteX9" fmla="*/ 11817 w 1366757"/>
              <a:gd name="connsiteY9" fmla="*/ 665884 h 1232062"/>
              <a:gd name="connsiteX10" fmla="*/ 11817 w 1366757"/>
              <a:gd name="connsiteY10" fmla="*/ 566179 h 1232062"/>
              <a:gd name="connsiteX11" fmla="*/ 305913 w 1366757"/>
              <a:gd name="connsiteY11" fmla="*/ 48072 h 1232062"/>
              <a:gd name="connsiteX12" fmla="*/ 389939 w 1366757"/>
              <a:gd name="connsiteY12" fmla="*/ 0 h 1232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66757" h="1232062">
                <a:moveTo>
                  <a:pt x="389939" y="0"/>
                </a:moveTo>
                <a:cubicBezTo>
                  <a:pt x="978131" y="0"/>
                  <a:pt x="978131" y="0"/>
                  <a:pt x="978131" y="0"/>
                </a:cubicBezTo>
                <a:cubicBezTo>
                  <a:pt x="1007891" y="0"/>
                  <a:pt x="1046404" y="21366"/>
                  <a:pt x="1062158" y="48072"/>
                </a:cubicBezTo>
                <a:cubicBezTo>
                  <a:pt x="1356254" y="566179"/>
                  <a:pt x="1356254" y="566179"/>
                  <a:pt x="1356254" y="566179"/>
                </a:cubicBezTo>
                <a:cubicBezTo>
                  <a:pt x="1370259" y="594666"/>
                  <a:pt x="1370259" y="637396"/>
                  <a:pt x="1356254" y="665884"/>
                </a:cubicBezTo>
                <a:cubicBezTo>
                  <a:pt x="1062158" y="1183990"/>
                  <a:pt x="1062158" y="1183990"/>
                  <a:pt x="1062158" y="1183990"/>
                </a:cubicBezTo>
                <a:cubicBezTo>
                  <a:pt x="1046404" y="1210698"/>
                  <a:pt x="1007891" y="1232062"/>
                  <a:pt x="978131" y="1232062"/>
                </a:cubicBezTo>
                <a:lnTo>
                  <a:pt x="389939" y="1232062"/>
                </a:lnTo>
                <a:cubicBezTo>
                  <a:pt x="358429" y="1232062"/>
                  <a:pt x="319917" y="1210698"/>
                  <a:pt x="305913" y="1183990"/>
                </a:cubicBezTo>
                <a:cubicBezTo>
                  <a:pt x="11817" y="665884"/>
                  <a:pt x="11817" y="665884"/>
                  <a:pt x="11817" y="665884"/>
                </a:cubicBezTo>
                <a:cubicBezTo>
                  <a:pt x="-3939" y="637396"/>
                  <a:pt x="-3939" y="594666"/>
                  <a:pt x="11817" y="566179"/>
                </a:cubicBezTo>
                <a:cubicBezTo>
                  <a:pt x="305913" y="48072"/>
                  <a:pt x="305913" y="48072"/>
                  <a:pt x="305913" y="48072"/>
                </a:cubicBezTo>
                <a:cubicBezTo>
                  <a:pt x="319917" y="21366"/>
                  <a:pt x="358429" y="0"/>
                  <a:pt x="389939" y="0"/>
                </a:cubicBezTo>
                <a:close/>
              </a:path>
            </a:pathLst>
          </a:custGeom>
          <a:solidFill>
            <a:schemeClr val="bg1"/>
          </a:solidFill>
          <a:ln w="50800" cmpd="sng">
            <a:solidFill>
              <a:schemeClr val="tx1"/>
            </a:solid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47010" y="622356"/>
            <a:ext cx="854627" cy="854627"/>
          </a:xfrm>
          <a:prstGeom prst="rect">
            <a:avLst/>
          </a:prstGeom>
        </p:spPr>
      </p:pic>
      <p:sp useBgFill="1">
        <p:nvSpPr>
          <p:cNvPr id="56" name="Freeform: Shape 55">
            <a:extLst>
              <a:ext uri="{FF2B5EF4-FFF2-40B4-BE49-F238E27FC236}">
                <a16:creationId xmlns:a16="http://schemas.microsoft.com/office/drawing/2014/main" id="{C06D11DA-88D8-46C1-A244-41C5A8A9E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30791" y="1799112"/>
            <a:ext cx="4808198" cy="4261906"/>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ln w="50800" cmpd="sng">
            <a:solidFill>
              <a:schemeClr val="tx1"/>
            </a:solid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13478" y="2708512"/>
            <a:ext cx="2442825" cy="2442825"/>
          </a:xfrm>
          <a:prstGeom prst="rect">
            <a:avLst/>
          </a:prstGeom>
        </p:spPr>
      </p:pic>
      <p:sp>
        <p:nvSpPr>
          <p:cNvPr id="58" name="Freeform: Shape 57">
            <a:extLst>
              <a:ext uri="{FF2B5EF4-FFF2-40B4-BE49-F238E27FC236}">
                <a16:creationId xmlns:a16="http://schemas.microsoft.com/office/drawing/2014/main" id="{9ED24E9E-3415-42C3-B58A-42D618995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2560" y="1208098"/>
            <a:ext cx="2426310" cy="2187196"/>
          </a:xfrm>
          <a:custGeom>
            <a:avLst/>
            <a:gdLst>
              <a:gd name="connsiteX0" fmla="*/ 638327 w 2237370"/>
              <a:gd name="connsiteY0" fmla="*/ 0 h 2016876"/>
              <a:gd name="connsiteX1" fmla="*/ 1601193 w 2237370"/>
              <a:gd name="connsiteY1" fmla="*/ 0 h 2016876"/>
              <a:gd name="connsiteX2" fmla="*/ 1738744 w 2237370"/>
              <a:gd name="connsiteY2" fmla="*/ 78694 h 2016876"/>
              <a:gd name="connsiteX3" fmla="*/ 2220176 w 2237370"/>
              <a:gd name="connsiteY3" fmla="*/ 926830 h 2016876"/>
              <a:gd name="connsiteX4" fmla="*/ 2220176 w 2237370"/>
              <a:gd name="connsiteY4" fmla="*/ 1090047 h 2016876"/>
              <a:gd name="connsiteX5" fmla="*/ 1738744 w 2237370"/>
              <a:gd name="connsiteY5" fmla="*/ 1938183 h 2016876"/>
              <a:gd name="connsiteX6" fmla="*/ 1601193 w 2237370"/>
              <a:gd name="connsiteY6" fmla="*/ 2016876 h 2016876"/>
              <a:gd name="connsiteX7" fmla="*/ 638327 w 2237370"/>
              <a:gd name="connsiteY7" fmla="*/ 2016876 h 2016876"/>
              <a:gd name="connsiteX8" fmla="*/ 500776 w 2237370"/>
              <a:gd name="connsiteY8" fmla="*/ 1938183 h 2016876"/>
              <a:gd name="connsiteX9" fmla="*/ 19344 w 2237370"/>
              <a:gd name="connsiteY9" fmla="*/ 1090047 h 2016876"/>
              <a:gd name="connsiteX10" fmla="*/ 19344 w 2237370"/>
              <a:gd name="connsiteY10" fmla="*/ 926830 h 2016876"/>
              <a:gd name="connsiteX11" fmla="*/ 500776 w 2237370"/>
              <a:gd name="connsiteY11" fmla="*/ 78694 h 2016876"/>
              <a:gd name="connsiteX12" fmla="*/ 638327 w 2237370"/>
              <a:gd name="connsiteY12" fmla="*/ 0 h 2016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37370" h="2016876">
                <a:moveTo>
                  <a:pt x="638327" y="0"/>
                </a:moveTo>
                <a:cubicBezTo>
                  <a:pt x="1601193" y="0"/>
                  <a:pt x="1601193" y="0"/>
                  <a:pt x="1601193" y="0"/>
                </a:cubicBezTo>
                <a:cubicBezTo>
                  <a:pt x="1649909" y="0"/>
                  <a:pt x="1712954" y="34975"/>
                  <a:pt x="1738744" y="78694"/>
                </a:cubicBezTo>
                <a:cubicBezTo>
                  <a:pt x="2220176" y="926830"/>
                  <a:pt x="2220176" y="926830"/>
                  <a:pt x="2220176" y="926830"/>
                </a:cubicBezTo>
                <a:cubicBezTo>
                  <a:pt x="2243102" y="973464"/>
                  <a:pt x="2243102" y="1043413"/>
                  <a:pt x="2220176" y="1090047"/>
                </a:cubicBezTo>
                <a:cubicBezTo>
                  <a:pt x="1738744" y="1938183"/>
                  <a:pt x="1738744" y="1938183"/>
                  <a:pt x="1738744" y="1938183"/>
                </a:cubicBezTo>
                <a:cubicBezTo>
                  <a:pt x="1712954" y="1981902"/>
                  <a:pt x="1649909" y="2016876"/>
                  <a:pt x="1601193" y="2016876"/>
                </a:cubicBezTo>
                <a:lnTo>
                  <a:pt x="638327" y="2016876"/>
                </a:lnTo>
                <a:cubicBezTo>
                  <a:pt x="586746" y="2016876"/>
                  <a:pt x="523702" y="1981902"/>
                  <a:pt x="500776" y="1938183"/>
                </a:cubicBezTo>
                <a:cubicBezTo>
                  <a:pt x="19344" y="1090047"/>
                  <a:pt x="19344" y="1090047"/>
                  <a:pt x="19344" y="1090047"/>
                </a:cubicBezTo>
                <a:cubicBezTo>
                  <a:pt x="-6448" y="1043413"/>
                  <a:pt x="-6448" y="973464"/>
                  <a:pt x="19344" y="926830"/>
                </a:cubicBezTo>
                <a:cubicBezTo>
                  <a:pt x="500776" y="78694"/>
                  <a:pt x="500776" y="78694"/>
                  <a:pt x="500776" y="78694"/>
                </a:cubicBezTo>
                <a:cubicBezTo>
                  <a:pt x="523702" y="34975"/>
                  <a:pt x="586746" y="0"/>
                  <a:pt x="638327" y="0"/>
                </a:cubicBezTo>
                <a:close/>
              </a:path>
            </a:pathLst>
          </a:custGeom>
          <a:solidFill>
            <a:schemeClr val="bg1"/>
          </a:solidFill>
          <a:ln w="50800" cmpd="sng">
            <a:solidFill>
              <a:schemeClr val="tx1"/>
            </a:solid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881161" y="1637142"/>
            <a:ext cx="1329108" cy="1329108"/>
          </a:xfrm>
          <a:prstGeom prst="rect">
            <a:avLst/>
          </a:prstGeom>
        </p:spPr>
      </p:pic>
      <p:sp>
        <p:nvSpPr>
          <p:cNvPr id="60" name="Freeform: Shape 59">
            <a:extLst>
              <a:ext uri="{FF2B5EF4-FFF2-40B4-BE49-F238E27FC236}">
                <a16:creationId xmlns:a16="http://schemas.microsoft.com/office/drawing/2014/main" id="{15882B67-4A02-4BCD-AD70-1D2B5F5EF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2185" y="4925651"/>
            <a:ext cx="1839293" cy="1658029"/>
          </a:xfrm>
          <a:custGeom>
            <a:avLst/>
            <a:gdLst>
              <a:gd name="connsiteX0" fmla="*/ 485386 w 1701304"/>
              <a:gd name="connsiteY0" fmla="*/ 0 h 1533639"/>
              <a:gd name="connsiteX1" fmla="*/ 1217552 w 1701304"/>
              <a:gd name="connsiteY1" fmla="*/ 0 h 1533639"/>
              <a:gd name="connsiteX2" fmla="*/ 1322147 w 1701304"/>
              <a:gd name="connsiteY2" fmla="*/ 59839 h 1533639"/>
              <a:gd name="connsiteX3" fmla="*/ 1688230 w 1701304"/>
              <a:gd name="connsiteY3" fmla="*/ 704765 h 1533639"/>
              <a:gd name="connsiteX4" fmla="*/ 1688230 w 1701304"/>
              <a:gd name="connsiteY4" fmla="*/ 828876 h 1533639"/>
              <a:gd name="connsiteX5" fmla="*/ 1322147 w 1701304"/>
              <a:gd name="connsiteY5" fmla="*/ 1473800 h 1533639"/>
              <a:gd name="connsiteX6" fmla="*/ 1217552 w 1701304"/>
              <a:gd name="connsiteY6" fmla="*/ 1533639 h 1533639"/>
              <a:gd name="connsiteX7" fmla="*/ 485386 w 1701304"/>
              <a:gd name="connsiteY7" fmla="*/ 1533639 h 1533639"/>
              <a:gd name="connsiteX8" fmla="*/ 380793 w 1701304"/>
              <a:gd name="connsiteY8" fmla="*/ 1473800 h 1533639"/>
              <a:gd name="connsiteX9" fmla="*/ 14709 w 1701304"/>
              <a:gd name="connsiteY9" fmla="*/ 828876 h 1533639"/>
              <a:gd name="connsiteX10" fmla="*/ 14709 w 1701304"/>
              <a:gd name="connsiteY10" fmla="*/ 704765 h 1533639"/>
              <a:gd name="connsiteX11" fmla="*/ 380793 w 1701304"/>
              <a:gd name="connsiteY11" fmla="*/ 59839 h 1533639"/>
              <a:gd name="connsiteX12" fmla="*/ 485386 w 1701304"/>
              <a:gd name="connsiteY12" fmla="*/ 0 h 1533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01304" h="1533639">
                <a:moveTo>
                  <a:pt x="485386" y="0"/>
                </a:moveTo>
                <a:cubicBezTo>
                  <a:pt x="1217552" y="0"/>
                  <a:pt x="1217552" y="0"/>
                  <a:pt x="1217552" y="0"/>
                </a:cubicBezTo>
                <a:cubicBezTo>
                  <a:pt x="1254597" y="0"/>
                  <a:pt x="1302536" y="26596"/>
                  <a:pt x="1322147" y="59839"/>
                </a:cubicBezTo>
                <a:cubicBezTo>
                  <a:pt x="1688230" y="704765"/>
                  <a:pt x="1688230" y="704765"/>
                  <a:pt x="1688230" y="704765"/>
                </a:cubicBezTo>
                <a:cubicBezTo>
                  <a:pt x="1705663" y="740225"/>
                  <a:pt x="1705663" y="793415"/>
                  <a:pt x="1688230" y="828876"/>
                </a:cubicBezTo>
                <a:cubicBezTo>
                  <a:pt x="1322147" y="1473800"/>
                  <a:pt x="1322147" y="1473800"/>
                  <a:pt x="1322147" y="1473800"/>
                </a:cubicBezTo>
                <a:cubicBezTo>
                  <a:pt x="1302536" y="1507046"/>
                  <a:pt x="1254597" y="1533639"/>
                  <a:pt x="1217552" y="1533639"/>
                </a:cubicBezTo>
                <a:lnTo>
                  <a:pt x="485386" y="1533639"/>
                </a:lnTo>
                <a:cubicBezTo>
                  <a:pt x="446164" y="1533639"/>
                  <a:pt x="398225" y="1507046"/>
                  <a:pt x="380793" y="1473800"/>
                </a:cubicBezTo>
                <a:cubicBezTo>
                  <a:pt x="14709" y="828876"/>
                  <a:pt x="14709" y="828876"/>
                  <a:pt x="14709" y="828876"/>
                </a:cubicBezTo>
                <a:cubicBezTo>
                  <a:pt x="-4903" y="793415"/>
                  <a:pt x="-4903" y="740225"/>
                  <a:pt x="14709" y="704765"/>
                </a:cubicBezTo>
                <a:cubicBezTo>
                  <a:pt x="380793" y="59839"/>
                  <a:pt x="380793" y="59839"/>
                  <a:pt x="380793" y="59839"/>
                </a:cubicBezTo>
                <a:cubicBezTo>
                  <a:pt x="398225" y="26596"/>
                  <a:pt x="446164" y="0"/>
                  <a:pt x="485386" y="0"/>
                </a:cubicBezTo>
                <a:close/>
              </a:path>
            </a:pathLst>
          </a:custGeom>
          <a:solidFill>
            <a:schemeClr val="bg1"/>
          </a:solidFill>
          <a:ln w="50800" cmpd="sng">
            <a:solidFill>
              <a:schemeClr val="tx1"/>
            </a:solid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1190440" y="2945523"/>
            <a:ext cx="4905560" cy="3066471"/>
          </a:xfrm>
        </p:spPr>
        <p:txBody>
          <a:bodyPr anchor="t">
            <a:normAutofit/>
          </a:bodyPr>
          <a:lstStyle/>
          <a:p>
            <a:pPr algn="l"/>
            <a:r>
              <a:rPr lang="en-US" sz="4500" dirty="0"/>
              <a:t>Achieving an equal future Post Pandemic</a:t>
            </a: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1190441" y="2011679"/>
            <a:ext cx="4432438" cy="905897"/>
          </a:xfrm>
        </p:spPr>
        <p:txBody>
          <a:bodyPr anchor="b">
            <a:normAutofit/>
          </a:bodyPr>
          <a:lstStyle/>
          <a:p>
            <a:pPr algn="l"/>
            <a:r>
              <a:rPr lang="en-US" sz="2800" dirty="0">
                <a:latin typeface="Franklin Gothic Book" panose="020B0503020102020204" pitchFamily="34" charset="0"/>
                <a:cs typeface="Segoe UI" panose="020B0502040204020203" pitchFamily="34" charset="0"/>
              </a:rPr>
              <a:t>Women in Leadership</a:t>
            </a:r>
            <a:endParaRPr lang="en-US" sz="2800" dirty="0">
              <a:latin typeface="Franklin Gothic Book" panose="020B0503020102020204" pitchFamily="34" charset="0"/>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301554" y="5254388"/>
            <a:ext cx="1000554" cy="1000554"/>
          </a:xfrm>
          <a:prstGeom prst="rect">
            <a:avLst/>
          </a:prstGeom>
        </p:spPr>
      </p:pic>
      <p:sp>
        <p:nvSpPr>
          <p:cNvPr id="4" name="Rectangle 3">
            <a:extLst>
              <a:ext uri="{FF2B5EF4-FFF2-40B4-BE49-F238E27FC236}">
                <a16:creationId xmlns:a16="http://schemas.microsoft.com/office/drawing/2014/main" id="{7018223B-4DBD-4602-BA89-CD6DBCE21757}"/>
              </a:ext>
            </a:extLst>
          </p:cNvPr>
          <p:cNvSpPr/>
          <p:nvPr/>
        </p:nvSpPr>
        <p:spPr>
          <a:xfrm>
            <a:off x="1865376" y="-4332"/>
            <a:ext cx="2912400" cy="523220"/>
          </a:xfrm>
          <a:prstGeom prst="rect">
            <a:avLst/>
          </a:prstGeom>
        </p:spPr>
        <p:txBody>
          <a:bodyPr wrap="none">
            <a:spAutoFit/>
          </a:bodyPr>
          <a:lstStyle/>
          <a:p>
            <a:pPr>
              <a:spcAft>
                <a:spcPts val="600"/>
              </a:spcAft>
            </a:pPr>
            <a:r>
              <a:rPr lang="en-US" sz="2800" dirty="0">
                <a:solidFill>
                  <a:schemeClr val="bg1"/>
                </a:solidFill>
                <a:latin typeface="Franklin Gothic Book" panose="020B0503020102020204" pitchFamily="34" charset="0"/>
                <a:cs typeface="Segoe UI" panose="020B0502040204020203" pitchFamily="34" charset="0"/>
              </a:rPr>
              <a:t>Un-Apologetic Me </a:t>
            </a:r>
            <a:endParaRPr lang="en-US" sz="2800">
              <a:solidFill>
                <a:schemeClr val="bg1"/>
              </a:solidFill>
            </a:endParaRPr>
          </a:p>
        </p:txBody>
      </p:sp>
      <p:pic>
        <p:nvPicPr>
          <p:cNvPr id="18" name="Picture 17" descr="A picture containing computer, computer, sitting, dark&#10;&#10;Description automatically generated">
            <a:extLst>
              <a:ext uri="{FF2B5EF4-FFF2-40B4-BE49-F238E27FC236}">
                <a16:creationId xmlns:a16="http://schemas.microsoft.com/office/drawing/2014/main" id="{8F0789F5-2C2F-4E4B-B44E-32A1D3D3DCD2}"/>
              </a:ext>
            </a:extLst>
          </p:cNvPr>
          <p:cNvPicPr>
            <a:picLocks noChangeAspect="1"/>
          </p:cNvPicPr>
          <p:nvPr/>
        </p:nvPicPr>
        <p:blipFill rotWithShape="1">
          <a:blip r:embed="rId11">
            <a:extLst>
              <a:ext uri="{28A0092B-C50C-407E-A947-70E740481C1C}">
                <a14:useLocalDpi xmlns:a14="http://schemas.microsoft.com/office/drawing/2010/main" val="0"/>
              </a:ext>
            </a:extLst>
          </a:blip>
          <a:srcRect l="28146" t="53155" r="42776" b="25723"/>
          <a:stretch/>
        </p:blipFill>
        <p:spPr>
          <a:xfrm>
            <a:off x="6537639" y="5986218"/>
            <a:ext cx="528383" cy="383826"/>
          </a:xfrm>
          <a:prstGeom prst="rect">
            <a:avLst/>
          </a:prstGeom>
        </p:spPr>
      </p:pic>
      <p:sp>
        <p:nvSpPr>
          <p:cNvPr id="27" name="Date Placeholder 3">
            <a:extLst>
              <a:ext uri="{FF2B5EF4-FFF2-40B4-BE49-F238E27FC236}">
                <a16:creationId xmlns:a16="http://schemas.microsoft.com/office/drawing/2014/main" id="{B032F92E-4C2A-4184-9E48-01C3A1BE8220}"/>
              </a:ext>
            </a:extLst>
          </p:cNvPr>
          <p:cNvSpPr>
            <a:spLocks noGrp="1"/>
          </p:cNvSpPr>
          <p:nvPr>
            <p:ph type="dt" sz="half" idx="2"/>
          </p:nvPr>
        </p:nvSpPr>
        <p:spPr>
          <a:xfrm>
            <a:off x="248276" y="6367714"/>
            <a:ext cx="16163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z="1400" dirty="0"/>
              <a:t>www.Naseha.world</a:t>
            </a:r>
          </a:p>
        </p:txBody>
      </p:sp>
      <p:sp>
        <p:nvSpPr>
          <p:cNvPr id="6" name="TextBox 5">
            <a:extLst>
              <a:ext uri="{FF2B5EF4-FFF2-40B4-BE49-F238E27FC236}">
                <a16:creationId xmlns:a16="http://schemas.microsoft.com/office/drawing/2014/main" id="{30CDD3BA-07B4-413A-8BDF-BFE512A4AAF1}"/>
              </a:ext>
            </a:extLst>
          </p:cNvPr>
          <p:cNvSpPr txBox="1"/>
          <p:nvPr/>
        </p:nvSpPr>
        <p:spPr>
          <a:xfrm flipH="1">
            <a:off x="7623662" y="4705076"/>
            <a:ext cx="3649300" cy="646331"/>
          </a:xfrm>
          <a:prstGeom prst="rect">
            <a:avLst/>
          </a:prstGeom>
          <a:noFill/>
        </p:spPr>
        <p:txBody>
          <a:bodyPr wrap="square" rtlCol="0">
            <a:spAutoFit/>
          </a:bodyPr>
          <a:lstStyle/>
          <a:p>
            <a:r>
              <a:rPr lang="en-US" sz="3500" dirty="0"/>
              <a:t>Un-Apologetic Me</a:t>
            </a:r>
          </a:p>
        </p:txBody>
      </p:sp>
    </p:spTree>
    <p:extLst>
      <p:ext uri="{BB962C8B-B14F-4D97-AF65-F5344CB8AC3E}">
        <p14:creationId xmlns:p14="http://schemas.microsoft.com/office/powerpoint/2010/main" val="322398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2248142" y="169573"/>
            <a:ext cx="9062722" cy="1469965"/>
          </a:xfrm>
        </p:spPr>
        <p:txBody>
          <a:bodyPr anchor="ctr">
            <a:normAutofit/>
          </a:bodyPr>
          <a:lstStyle/>
          <a:p>
            <a:r>
              <a:rPr lang="en-US" dirty="0">
                <a:latin typeface="Franklin Gothic Book" panose="020B0503020102020204" pitchFamily="34" charset="0"/>
                <a:cs typeface="Segoe UI" panose="020B0502040204020203" pitchFamily="34" charset="0"/>
              </a:rPr>
              <a:t>Change Starts from Us – At Office</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1935481" y="1300807"/>
            <a:ext cx="9688044" cy="5022495"/>
          </a:xfrm>
        </p:spPr>
        <p:txBody>
          <a:bodyPr vert="horz" lIns="91440" tIns="45720" rIns="91440" bIns="45720" rtlCol="0" anchor="t">
            <a:normAutofit fontScale="92500" lnSpcReduction="10000"/>
          </a:bodyPr>
          <a:lstStyle/>
          <a:p>
            <a:r>
              <a:rPr lang="en-US" sz="2400" i="1" dirty="0"/>
              <a:t>Bro-propriating</a:t>
            </a:r>
          </a:p>
          <a:p>
            <a:pPr lvl="1"/>
            <a:r>
              <a:rPr lang="en-US" sz="2000" i="1" dirty="0"/>
              <a:t>Group meeting, a female member of the team makes a point that no one seems to feel too strongly about. Thirty minutes later, a male member of the team makes the same point — and everyone jumps on board with “his” idea. </a:t>
            </a:r>
          </a:p>
          <a:p>
            <a:r>
              <a:rPr lang="en-US" sz="2400" i="1" dirty="0"/>
              <a:t>Height Discrimination </a:t>
            </a:r>
          </a:p>
          <a:p>
            <a:pPr lvl="1"/>
            <a:r>
              <a:rPr lang="en-US" sz="2000" i="1" dirty="0"/>
              <a:t>Tall employees make anywhere between 9–15% more than their counterparts. It could be the extension of Halo Effect. </a:t>
            </a:r>
          </a:p>
          <a:p>
            <a:r>
              <a:rPr lang="en-US" sz="2400" i="1" dirty="0"/>
              <a:t>Learn what unconscious biases are </a:t>
            </a:r>
            <a:r>
              <a:rPr lang="en-US" sz="2400" i="1" dirty="0">
                <a:hlinkClick r:id="rId3"/>
              </a:rPr>
              <a:t>Take tests</a:t>
            </a:r>
            <a:endParaRPr lang="en-US" sz="2400" i="1" dirty="0"/>
          </a:p>
          <a:p>
            <a:pPr lvl="1"/>
            <a:r>
              <a:rPr lang="en-US" sz="2000" i="1" dirty="0"/>
              <a:t>Interact with people different from you</a:t>
            </a:r>
          </a:p>
          <a:p>
            <a:r>
              <a:rPr lang="en-US" sz="2400" i="1" dirty="0"/>
              <a:t>Encourage people to speak up about biases</a:t>
            </a:r>
          </a:p>
          <a:p>
            <a:pPr lvl="1"/>
            <a:r>
              <a:rPr lang="en-US" sz="2000" i="1" dirty="0"/>
              <a:t>Read, travel, explore unknown food, take on work with someone different</a:t>
            </a:r>
          </a:p>
          <a:p>
            <a:r>
              <a:rPr lang="en-US" sz="2400" i="1" dirty="0"/>
              <a:t>Hold yourself accountable</a:t>
            </a:r>
          </a:p>
          <a:p>
            <a:pPr lvl="1"/>
            <a:r>
              <a:rPr lang="en-US" sz="2000" i="1" dirty="0"/>
              <a:t>You can change the future, if not you then who, if not now then when</a:t>
            </a:r>
          </a:p>
          <a:p>
            <a:r>
              <a:rPr lang="en-US" sz="2400" i="1" dirty="0"/>
              <a:t>Work </a:t>
            </a:r>
            <a:r>
              <a:rPr lang="en-US" sz="2400" i="1"/>
              <a:t>with People</a:t>
            </a:r>
            <a:endParaRPr lang="en-US" sz="2400" i="1" dirty="0"/>
          </a:p>
          <a:p>
            <a:pPr lvl="1"/>
            <a:r>
              <a:rPr lang="en-US" sz="2000" i="1" dirty="0"/>
              <a:t>Understand people do not work for you, and you do not work for people. </a:t>
            </a:r>
          </a:p>
          <a:p>
            <a:pPr marL="0" indent="0">
              <a:buNone/>
            </a:pPr>
            <a:endParaRPr lang="en-US" sz="2400" i="1" dirty="0"/>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mt="15000"/>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41431" y="816337"/>
            <a:ext cx="5225327" cy="5225327"/>
          </a:xfrm>
          <a:prstGeom prst="rect">
            <a:avLst/>
          </a:prstGeom>
        </p:spPr>
      </p:pic>
      <p:sp>
        <p:nvSpPr>
          <p:cNvPr id="6" name="Date Placeholder 3">
            <a:extLst>
              <a:ext uri="{FF2B5EF4-FFF2-40B4-BE49-F238E27FC236}">
                <a16:creationId xmlns:a16="http://schemas.microsoft.com/office/drawing/2014/main" id="{FCA24195-95CA-459B-AD86-02C7F0A4880C}"/>
              </a:ext>
            </a:extLst>
          </p:cNvPr>
          <p:cNvSpPr>
            <a:spLocks noGrp="1"/>
          </p:cNvSpPr>
          <p:nvPr>
            <p:ph type="dt" sz="half" idx="2"/>
          </p:nvPr>
        </p:nvSpPr>
        <p:spPr>
          <a:xfrm>
            <a:off x="9973733" y="6323302"/>
            <a:ext cx="16163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z="1400" dirty="0"/>
              <a:t>www.Naseha.world</a:t>
            </a:r>
          </a:p>
        </p:txBody>
      </p:sp>
      <p:pic>
        <p:nvPicPr>
          <p:cNvPr id="7" name="Picture 6" descr="A picture containing computer, computer, sitting, dark&#10;&#10;Description automatically generated">
            <a:extLst>
              <a:ext uri="{FF2B5EF4-FFF2-40B4-BE49-F238E27FC236}">
                <a16:creationId xmlns:a16="http://schemas.microsoft.com/office/drawing/2014/main" id="{A377506A-9964-4E39-8E15-5264492B859A}"/>
              </a:ext>
            </a:extLst>
          </p:cNvPr>
          <p:cNvPicPr>
            <a:picLocks noChangeAspect="1"/>
          </p:cNvPicPr>
          <p:nvPr/>
        </p:nvPicPr>
        <p:blipFill rotWithShape="1">
          <a:blip r:embed="rId7">
            <a:extLst>
              <a:ext uri="{28A0092B-C50C-407E-A947-70E740481C1C}">
                <a14:useLocalDpi xmlns:a14="http://schemas.microsoft.com/office/drawing/2010/main" val="0"/>
              </a:ext>
            </a:extLst>
          </a:blip>
          <a:srcRect l="28146" t="53155" r="42776" b="25723"/>
          <a:stretch/>
        </p:blipFill>
        <p:spPr>
          <a:xfrm>
            <a:off x="11623525" y="6338844"/>
            <a:ext cx="367937" cy="267275"/>
          </a:xfrm>
          <a:prstGeom prst="rect">
            <a:avLst/>
          </a:prstGeom>
        </p:spPr>
      </p:pic>
    </p:spTree>
    <p:extLst>
      <p:ext uri="{BB962C8B-B14F-4D97-AF65-F5344CB8AC3E}">
        <p14:creationId xmlns:p14="http://schemas.microsoft.com/office/powerpoint/2010/main" val="2627047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128368" y="4522156"/>
            <a:ext cx="4937937" cy="1363215"/>
          </a:xfrm>
        </p:spPr>
        <p:txBody>
          <a:bodyPr anchor="t">
            <a:normAutofit/>
          </a:bodyPr>
          <a:lstStyle/>
          <a:p>
            <a:pPr algn="l"/>
            <a:r>
              <a:rPr lang="en-US" sz="3100" dirty="0">
                <a:latin typeface="Franklin Gothic Book" panose="020B0503020102020204" pitchFamily="34" charset="0"/>
                <a:cs typeface="Segoe UI" panose="020B0502040204020203" pitchFamily="34" charset="0"/>
              </a:rPr>
              <a:t>That’s All from </a:t>
            </a:r>
            <a:br>
              <a:rPr lang="en-US" sz="3100" dirty="0">
                <a:latin typeface="Franklin Gothic Book" panose="020B0503020102020204" pitchFamily="34" charset="0"/>
                <a:cs typeface="Segoe UI" panose="020B0502040204020203" pitchFamily="34" charset="0"/>
              </a:rPr>
            </a:br>
            <a:r>
              <a:rPr lang="en-US" sz="3100" dirty="0">
                <a:latin typeface="Franklin Gothic Book" panose="020B0503020102020204" pitchFamily="34" charset="0"/>
                <a:cs typeface="Segoe UI" panose="020B0502040204020203" pitchFamily="34" charset="0"/>
              </a:rPr>
              <a:t>Un-Apologetic Me – Naseha </a:t>
            </a: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194882" y="5529472"/>
            <a:ext cx="4937936" cy="576738"/>
          </a:xfrm>
        </p:spPr>
        <p:txBody>
          <a:bodyPr anchor="b">
            <a:normAutofit/>
          </a:bodyPr>
          <a:lstStyle/>
          <a:p>
            <a:pPr algn="l"/>
            <a:r>
              <a:rPr lang="en-US" sz="2000" dirty="0">
                <a:latin typeface="Segoe UI" panose="020B0502040204020203" pitchFamily="34" charset="0"/>
                <a:cs typeface="Segoe UI" panose="020B0502040204020203" pitchFamily="34" charset="0"/>
              </a:rPr>
              <a:t>www.Naseha.world</a:t>
            </a:r>
          </a:p>
        </p:txBody>
      </p:sp>
      <p:sp>
        <p:nvSpPr>
          <p:cNvPr id="58" name="Freeform: Shape 57">
            <a:extLst>
              <a:ext uri="{FF2B5EF4-FFF2-40B4-BE49-F238E27FC236}">
                <a16:creationId xmlns:a16="http://schemas.microsoft.com/office/drawing/2014/main" id="{2E2D6188-24E5-426A-BB2A-3FA2D6B9C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1"/>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Shape 59">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Freeform: Shape 61">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9" name="Freeform: Shape 63">
            <a:extLst>
              <a:ext uri="{FF2B5EF4-FFF2-40B4-BE49-F238E27FC236}">
                <a16:creationId xmlns:a16="http://schemas.microsoft.com/office/drawing/2014/main" id="{1208BC59-C84F-483F-80CD-FAEC74229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3"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6" name="Freeform: Shape 65">
            <a:extLst>
              <a:ext uri="{FF2B5EF4-FFF2-40B4-BE49-F238E27FC236}">
                <a16:creationId xmlns:a16="http://schemas.microsoft.com/office/drawing/2014/main" id="{A1DABD52-05DF-4F31-AFB9-B330D8BE4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25559" y="725908"/>
            <a:ext cx="2852928" cy="2852928"/>
          </a:xfrm>
          <a:custGeom>
            <a:avLst/>
            <a:gdLst>
              <a:gd name="connsiteX0" fmla="*/ 1426464 w 2852928"/>
              <a:gd name="connsiteY0" fmla="*/ 0 h 2852928"/>
              <a:gd name="connsiteX1" fmla="*/ 2852928 w 2852928"/>
              <a:gd name="connsiteY1" fmla="*/ 1426464 h 2852928"/>
              <a:gd name="connsiteX2" fmla="*/ 1426464 w 2852928"/>
              <a:gd name="connsiteY2" fmla="*/ 2852928 h 2852928"/>
              <a:gd name="connsiteX3" fmla="*/ 0 w 2852928"/>
              <a:gd name="connsiteY3" fmla="*/ 1426464 h 2852928"/>
              <a:gd name="connsiteX4" fmla="*/ 1426464 w 2852928"/>
              <a:gd name="connsiteY4" fmla="*/ 0 h 2852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2928" h="2852928">
                <a:moveTo>
                  <a:pt x="1426464" y="0"/>
                </a:moveTo>
                <a:cubicBezTo>
                  <a:pt x="2214278" y="0"/>
                  <a:pt x="2852928" y="638650"/>
                  <a:pt x="2852928" y="1426464"/>
                </a:cubicBezTo>
                <a:cubicBezTo>
                  <a:pt x="2852928" y="2214278"/>
                  <a:pt x="2214278" y="2852928"/>
                  <a:pt x="1426464" y="2852928"/>
                </a:cubicBezTo>
                <a:cubicBezTo>
                  <a:pt x="638650" y="2852928"/>
                  <a:pt x="0" y="2214278"/>
                  <a:pt x="0" y="1426464"/>
                </a:cubicBezTo>
                <a:cubicBezTo>
                  <a:pt x="0" y="638650"/>
                  <a:pt x="638650" y="0"/>
                  <a:pt x="142646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8" name="Oval 67">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0967" y="561316"/>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37373" y="-100063"/>
            <a:ext cx="1829652" cy="1829652"/>
          </a:xfrm>
          <a:prstGeom prst="rect">
            <a:avLst/>
          </a:prstGeom>
        </p:spPr>
      </p:pic>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36643" y="3726460"/>
            <a:ext cx="2329136" cy="2329136"/>
          </a:xfrm>
          <a:prstGeom prst="rect">
            <a:avLst/>
          </a:prstGeom>
        </p:spPr>
      </p:pic>
      <p:sp>
        <p:nvSpPr>
          <p:cNvPr id="70" name="Freeform: Shape 69">
            <a:extLst>
              <a:ext uri="{FF2B5EF4-FFF2-40B4-BE49-F238E27FC236}">
                <a16:creationId xmlns:a16="http://schemas.microsoft.com/office/drawing/2014/main" id="{6B9D64DB-4D5C-4A91-B45F-F301E3174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2"/>
            <a:ext cx="3439432" cy="3550083"/>
          </a:xfrm>
          <a:custGeom>
            <a:avLst/>
            <a:gdLst>
              <a:gd name="connsiteX0" fmla="*/ 115336 w 3439432"/>
              <a:gd name="connsiteY0" fmla="*/ 0 h 3550083"/>
              <a:gd name="connsiteX1" fmla="*/ 3439432 w 3439432"/>
              <a:gd name="connsiteY1" fmla="*/ 0 h 3550083"/>
              <a:gd name="connsiteX2" fmla="*/ 3439432 w 3439432"/>
              <a:gd name="connsiteY2" fmla="*/ 3462762 h 3550083"/>
              <a:gd name="connsiteX3" fmla="*/ 3318024 w 3439432"/>
              <a:gd name="connsiteY3" fmla="*/ 3493980 h 3550083"/>
              <a:gd name="connsiteX4" fmla="*/ 2761488 w 3439432"/>
              <a:gd name="connsiteY4" fmla="*/ 3550083 h 3550083"/>
              <a:gd name="connsiteX5" fmla="*/ 0 w 3439432"/>
              <a:gd name="connsiteY5" fmla="*/ 788595 h 3550083"/>
              <a:gd name="connsiteX6" fmla="*/ 70713 w 3439432"/>
              <a:gd name="connsiteY6" fmla="*/ 164949 h 3550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550083">
                <a:moveTo>
                  <a:pt x="115336" y="0"/>
                </a:moveTo>
                <a:lnTo>
                  <a:pt x="3439432" y="0"/>
                </a:lnTo>
                <a:lnTo>
                  <a:pt x="3439432" y="3462762"/>
                </a:lnTo>
                <a:lnTo>
                  <a:pt x="3318024" y="3493980"/>
                </a:lnTo>
                <a:cubicBezTo>
                  <a:pt x="3138258" y="3530765"/>
                  <a:pt x="2952129" y="3550083"/>
                  <a:pt x="2761488" y="3550083"/>
                </a:cubicBezTo>
                <a:cubicBezTo>
                  <a:pt x="1236360" y="3550083"/>
                  <a:pt x="0" y="2313723"/>
                  <a:pt x="0" y="788595"/>
                </a:cubicBezTo>
                <a:cubicBezTo>
                  <a:pt x="0" y="574124"/>
                  <a:pt x="24450" y="365364"/>
                  <a:pt x="70713" y="164949"/>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2" name="Freeform: Shape 71">
            <a:extLst>
              <a:ext uri="{FF2B5EF4-FFF2-40B4-BE49-F238E27FC236}">
                <a16:creationId xmlns:a16="http://schemas.microsoft.com/office/drawing/2014/main" id="{8E4F04B5-4D4A-4F70-8549-384AF53513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0"/>
            <a:ext cx="3273238" cy="3383891"/>
          </a:xfrm>
          <a:custGeom>
            <a:avLst/>
            <a:gdLst>
              <a:gd name="connsiteX0" fmla="*/ 122841 w 3273238"/>
              <a:gd name="connsiteY0" fmla="*/ 0 h 3383891"/>
              <a:gd name="connsiteX1" fmla="*/ 3273238 w 3273238"/>
              <a:gd name="connsiteY1" fmla="*/ 0 h 3383891"/>
              <a:gd name="connsiteX2" fmla="*/ 3273238 w 3273238"/>
              <a:gd name="connsiteY2" fmla="*/ 3291335 h 3383891"/>
              <a:gd name="connsiteX3" fmla="*/ 3118338 w 3273238"/>
              <a:gd name="connsiteY3" fmla="*/ 3331164 h 3383891"/>
              <a:gd name="connsiteX4" fmla="*/ 2595295 w 3273238"/>
              <a:gd name="connsiteY4" fmla="*/ 3383891 h 3383891"/>
              <a:gd name="connsiteX5" fmla="*/ 0 w 3273238"/>
              <a:gd name="connsiteY5" fmla="*/ 788596 h 3383891"/>
              <a:gd name="connsiteX6" fmla="*/ 116679 w 3273238"/>
              <a:gd name="connsiteY6" fmla="*/ 16835 h 3383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383891">
                <a:moveTo>
                  <a:pt x="122841" y="0"/>
                </a:moveTo>
                <a:lnTo>
                  <a:pt x="3273238" y="0"/>
                </a:lnTo>
                <a:lnTo>
                  <a:pt x="3273238" y="3291335"/>
                </a:lnTo>
                <a:lnTo>
                  <a:pt x="3118338" y="3331164"/>
                </a:lnTo>
                <a:cubicBezTo>
                  <a:pt x="2949390" y="3365736"/>
                  <a:pt x="2774463" y="3383891"/>
                  <a:pt x="2595295" y="3383891"/>
                </a:cubicBezTo>
                <a:cubicBezTo>
                  <a:pt x="1161953" y="3383891"/>
                  <a:pt x="0" y="2221938"/>
                  <a:pt x="0" y="788596"/>
                </a:cubicBezTo>
                <a:cubicBezTo>
                  <a:pt x="0" y="519845"/>
                  <a:pt x="40850" y="260634"/>
                  <a:pt x="116679" y="1683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829800" y="368428"/>
            <a:ext cx="1952160" cy="1952160"/>
          </a:xfrm>
          <a:prstGeom prst="rect">
            <a:avLst/>
          </a:prstGeom>
        </p:spPr>
      </p:pic>
      <p:sp>
        <p:nvSpPr>
          <p:cNvPr id="74" name="Freeform: Shape 73">
            <a:extLst>
              <a:ext uri="{FF2B5EF4-FFF2-40B4-BE49-F238E27FC236}">
                <a16:creationId xmlns:a16="http://schemas.microsoft.com/office/drawing/2014/main" id="{0D14DB62-3EB3-452E-89EE-30B0CDB0C8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63236" y="4071322"/>
            <a:ext cx="2828765" cy="2786678"/>
          </a:xfrm>
          <a:custGeom>
            <a:avLst/>
            <a:gdLst>
              <a:gd name="connsiteX0" fmla="*/ 1888236 w 2828765"/>
              <a:gd name="connsiteY0" fmla="*/ 0 h 2786678"/>
              <a:gd name="connsiteX1" fmla="*/ 2788281 w 2828765"/>
              <a:gd name="connsiteY1" fmla="*/ 227900 h 2786678"/>
              <a:gd name="connsiteX2" fmla="*/ 2828765 w 2828765"/>
              <a:gd name="connsiteY2" fmla="*/ 252495 h 2786678"/>
              <a:gd name="connsiteX3" fmla="*/ 2828765 w 2828765"/>
              <a:gd name="connsiteY3" fmla="*/ 2786678 h 2786678"/>
              <a:gd name="connsiteX4" fmla="*/ 227128 w 2828765"/>
              <a:gd name="connsiteY4" fmla="*/ 2786678 h 2786678"/>
              <a:gd name="connsiteX5" fmla="*/ 148387 w 2828765"/>
              <a:gd name="connsiteY5" fmla="*/ 2623223 h 2786678"/>
              <a:gd name="connsiteX6" fmla="*/ 0 w 2828765"/>
              <a:gd name="connsiteY6" fmla="*/ 1888236 h 2786678"/>
              <a:gd name="connsiteX7" fmla="*/ 1888236 w 2828765"/>
              <a:gd name="connsiteY7" fmla="*/ 0 h 278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8765" h="2786678">
                <a:moveTo>
                  <a:pt x="1888236" y="0"/>
                </a:moveTo>
                <a:cubicBezTo>
                  <a:pt x="2214125" y="0"/>
                  <a:pt x="2520731" y="82558"/>
                  <a:pt x="2788281" y="227900"/>
                </a:cubicBezTo>
                <a:lnTo>
                  <a:pt x="2828765" y="252495"/>
                </a:lnTo>
                <a:lnTo>
                  <a:pt x="2828765" y="2786678"/>
                </a:lnTo>
                <a:lnTo>
                  <a:pt x="227128" y="2786678"/>
                </a:lnTo>
                <a:lnTo>
                  <a:pt x="148387" y="2623223"/>
                </a:lnTo>
                <a:cubicBezTo>
                  <a:pt x="52837" y="2397318"/>
                  <a:pt x="0" y="2148947"/>
                  <a:pt x="0" y="1888236"/>
                </a:cubicBezTo>
                <a:cubicBezTo>
                  <a:pt x="0" y="845392"/>
                  <a:pt x="845392" y="0"/>
                  <a:pt x="188823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CB14CE1B-4BC5-4EF2-BE3D-05E4F580B3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99331" y="3907418"/>
            <a:ext cx="2992669" cy="2950582"/>
          </a:xfrm>
          <a:custGeom>
            <a:avLst/>
            <a:gdLst>
              <a:gd name="connsiteX0" fmla="*/ 2052140 w 2992669"/>
              <a:gd name="connsiteY0" fmla="*/ 0 h 2950582"/>
              <a:gd name="connsiteX1" fmla="*/ 2850926 w 2992669"/>
              <a:gd name="connsiteY1" fmla="*/ 161267 h 2950582"/>
              <a:gd name="connsiteX2" fmla="*/ 2992669 w 2992669"/>
              <a:gd name="connsiteY2" fmla="*/ 229549 h 2950582"/>
              <a:gd name="connsiteX3" fmla="*/ 2992669 w 2992669"/>
              <a:gd name="connsiteY3" fmla="*/ 2950582 h 2950582"/>
              <a:gd name="connsiteX4" fmla="*/ 209274 w 2992669"/>
              <a:gd name="connsiteY4" fmla="*/ 2950582 h 2950582"/>
              <a:gd name="connsiteX5" fmla="*/ 161267 w 2992669"/>
              <a:gd name="connsiteY5" fmla="*/ 2850926 h 2950582"/>
              <a:gd name="connsiteX6" fmla="*/ 0 w 2992669"/>
              <a:gd name="connsiteY6" fmla="*/ 2052140 h 2950582"/>
              <a:gd name="connsiteX7" fmla="*/ 2052140 w 2992669"/>
              <a:gd name="connsiteY7" fmla="*/ 0 h 295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92669" h="2950582">
                <a:moveTo>
                  <a:pt x="2052140" y="0"/>
                </a:moveTo>
                <a:cubicBezTo>
                  <a:pt x="2335482" y="0"/>
                  <a:pt x="2605411" y="57424"/>
                  <a:pt x="2850926" y="161267"/>
                </a:cubicBezTo>
                <a:lnTo>
                  <a:pt x="2992669" y="229549"/>
                </a:lnTo>
                <a:lnTo>
                  <a:pt x="2992669" y="2950582"/>
                </a:lnTo>
                <a:lnTo>
                  <a:pt x="209274" y="2950582"/>
                </a:lnTo>
                <a:lnTo>
                  <a:pt x="161267" y="2850926"/>
                </a:lnTo>
                <a:cubicBezTo>
                  <a:pt x="57423" y="2605411"/>
                  <a:pt x="0" y="2335482"/>
                  <a:pt x="0" y="2052140"/>
                </a:cubicBezTo>
                <a:cubicBezTo>
                  <a:pt x="0" y="918774"/>
                  <a:pt x="918774" y="0"/>
                  <a:pt x="205214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109997" y="4872446"/>
            <a:ext cx="1692946" cy="1692946"/>
          </a:xfrm>
          <a:prstGeom prst="rect">
            <a:avLst/>
          </a:prstGeom>
        </p:spPr>
      </p:pic>
      <p:pic>
        <p:nvPicPr>
          <p:cNvPr id="14" name="Picture 13" descr="A picture containing computer, computer, sitting, dark&#10;&#10;Description automatically generated">
            <a:extLst>
              <a:ext uri="{FF2B5EF4-FFF2-40B4-BE49-F238E27FC236}">
                <a16:creationId xmlns:a16="http://schemas.microsoft.com/office/drawing/2014/main" id="{1B293665-0B9E-485C-99A0-820CB993FB8E}"/>
              </a:ext>
            </a:extLst>
          </p:cNvPr>
          <p:cNvPicPr>
            <a:picLocks noChangeAspect="1"/>
          </p:cNvPicPr>
          <p:nvPr/>
        </p:nvPicPr>
        <p:blipFill rotWithShape="1">
          <a:blip r:embed="rId11">
            <a:extLst>
              <a:ext uri="{28A0092B-C50C-407E-A947-70E740481C1C}">
                <a14:useLocalDpi xmlns:a14="http://schemas.microsoft.com/office/drawing/2010/main" val="0"/>
              </a:ext>
            </a:extLst>
          </a:blip>
          <a:srcRect l="28146" t="53155" r="42776" b="25723"/>
          <a:stretch/>
        </p:blipFill>
        <p:spPr>
          <a:xfrm>
            <a:off x="5941730" y="1328528"/>
            <a:ext cx="2058441" cy="1495233"/>
          </a:xfrm>
          <a:prstGeom prst="rect">
            <a:avLst/>
          </a:prstGeom>
        </p:spPr>
      </p:pic>
    </p:spTree>
    <p:extLst>
      <p:ext uri="{BB962C8B-B14F-4D97-AF65-F5344CB8AC3E}">
        <p14:creationId xmlns:p14="http://schemas.microsoft.com/office/powerpoint/2010/main" val="23729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824B-4279-4D47-92DD-71F5353FAA23}"/>
              </a:ext>
            </a:extLst>
          </p:cNvPr>
          <p:cNvSpPr>
            <a:spLocks noGrp="1"/>
          </p:cNvSpPr>
          <p:nvPr>
            <p:ph type="title"/>
          </p:nvPr>
        </p:nvSpPr>
        <p:spPr>
          <a:xfrm>
            <a:off x="283308" y="169573"/>
            <a:ext cx="10515600" cy="1325563"/>
          </a:xfrm>
        </p:spPr>
        <p:txBody>
          <a:bodyPr/>
          <a:lstStyle/>
          <a:p>
            <a:pPr lvl="0"/>
            <a:r>
              <a:rPr lang="en-US" dirty="0"/>
              <a:t>Grinding Halt</a:t>
            </a:r>
          </a:p>
        </p:txBody>
      </p:sp>
      <p:sp>
        <p:nvSpPr>
          <p:cNvPr id="8" name="Oval 7">
            <a:extLst>
              <a:ext uri="{FF2B5EF4-FFF2-40B4-BE49-F238E27FC236}">
                <a16:creationId xmlns:a16="http://schemas.microsoft.com/office/drawing/2014/main" id="{E5585411-DE61-42EC-8DAB-BA853F129791}"/>
              </a:ext>
            </a:extLst>
          </p:cNvPr>
          <p:cNvSpPr/>
          <p:nvPr/>
        </p:nvSpPr>
        <p:spPr>
          <a:xfrm>
            <a:off x="384671" y="2565088"/>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Segoe UI" panose="020B0502040204020203" pitchFamily="34" charset="0"/>
                <a:cs typeface="Segoe UI" panose="020B0502040204020203" pitchFamily="34" charset="0"/>
              </a:rPr>
              <a:t>1</a:t>
            </a:r>
          </a:p>
        </p:txBody>
      </p:sp>
      <p:sp>
        <p:nvSpPr>
          <p:cNvPr id="9" name="Oval 8">
            <a:extLst>
              <a:ext uri="{FF2B5EF4-FFF2-40B4-BE49-F238E27FC236}">
                <a16:creationId xmlns:a16="http://schemas.microsoft.com/office/drawing/2014/main" id="{6D1E12A6-FA7A-477F-8C87-308C5B84B139}"/>
              </a:ext>
            </a:extLst>
          </p:cNvPr>
          <p:cNvSpPr/>
          <p:nvPr/>
        </p:nvSpPr>
        <p:spPr>
          <a:xfrm>
            <a:off x="6224949" y="2666539"/>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Segoe UI" panose="020B0502040204020203" pitchFamily="34" charset="0"/>
                <a:cs typeface="Segoe UI" panose="020B0502040204020203" pitchFamily="34" charset="0"/>
              </a:rPr>
              <a:t>2</a:t>
            </a:r>
          </a:p>
        </p:txBody>
      </p:sp>
      <p:sp>
        <p:nvSpPr>
          <p:cNvPr id="12" name="Date Placeholder 3">
            <a:extLst>
              <a:ext uri="{FF2B5EF4-FFF2-40B4-BE49-F238E27FC236}">
                <a16:creationId xmlns:a16="http://schemas.microsoft.com/office/drawing/2014/main" id="{EAECF68F-2AD1-4F15-83AF-69DB377C2B80}"/>
              </a:ext>
            </a:extLst>
          </p:cNvPr>
          <p:cNvSpPr>
            <a:spLocks noGrp="1"/>
          </p:cNvSpPr>
          <p:nvPr>
            <p:ph type="dt" sz="half" idx="2"/>
          </p:nvPr>
        </p:nvSpPr>
        <p:spPr>
          <a:xfrm>
            <a:off x="9973733" y="6323302"/>
            <a:ext cx="16163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z="1400" dirty="0"/>
              <a:t>www.Naseha.world</a:t>
            </a:r>
          </a:p>
        </p:txBody>
      </p:sp>
      <p:pic>
        <p:nvPicPr>
          <p:cNvPr id="13" name="Picture 12" descr="A picture containing computer, computer, sitting, dark&#10;&#10;Description automatically generated">
            <a:extLst>
              <a:ext uri="{FF2B5EF4-FFF2-40B4-BE49-F238E27FC236}">
                <a16:creationId xmlns:a16="http://schemas.microsoft.com/office/drawing/2014/main" id="{681B9D68-FBAF-44E2-BE97-8DD32309A18B}"/>
              </a:ext>
            </a:extLst>
          </p:cNvPr>
          <p:cNvPicPr>
            <a:picLocks noChangeAspect="1"/>
          </p:cNvPicPr>
          <p:nvPr/>
        </p:nvPicPr>
        <p:blipFill rotWithShape="1">
          <a:blip r:embed="rId3">
            <a:extLst>
              <a:ext uri="{28A0092B-C50C-407E-A947-70E740481C1C}">
                <a14:useLocalDpi xmlns:a14="http://schemas.microsoft.com/office/drawing/2010/main" val="0"/>
              </a:ext>
            </a:extLst>
          </a:blip>
          <a:srcRect l="28146" t="53155" r="42776" b="25723"/>
          <a:stretch/>
        </p:blipFill>
        <p:spPr>
          <a:xfrm>
            <a:off x="11623525" y="6321911"/>
            <a:ext cx="367937" cy="267275"/>
          </a:xfrm>
          <a:prstGeom prst="rect">
            <a:avLst/>
          </a:prstGeom>
        </p:spPr>
      </p:pic>
      <p:graphicFrame>
        <p:nvGraphicFramePr>
          <p:cNvPr id="6" name="Chart 5">
            <a:extLst>
              <a:ext uri="{FF2B5EF4-FFF2-40B4-BE49-F238E27FC236}">
                <a16:creationId xmlns:a16="http://schemas.microsoft.com/office/drawing/2014/main" id="{012E6CA1-896A-4D30-9B40-78C5A6F0A623}"/>
              </a:ext>
            </a:extLst>
          </p:cNvPr>
          <p:cNvGraphicFramePr/>
          <p:nvPr>
            <p:extLst>
              <p:ext uri="{D42A27DB-BD31-4B8C-83A1-F6EECF244321}">
                <p14:modId xmlns:p14="http://schemas.microsoft.com/office/powerpoint/2010/main" val="1328181022"/>
              </p:ext>
            </p:extLst>
          </p:nvPr>
        </p:nvGraphicFramePr>
        <p:xfrm>
          <a:off x="1134533" y="2523531"/>
          <a:ext cx="4961467" cy="4334469"/>
        </p:xfrm>
        <a:graphic>
          <a:graphicData uri="http://schemas.openxmlformats.org/drawingml/2006/chart">
            <c:chart xmlns:c="http://schemas.openxmlformats.org/drawingml/2006/chart" xmlns:r="http://schemas.openxmlformats.org/officeDocument/2006/relationships" r:id="rId4"/>
          </a:graphicData>
        </a:graphic>
      </p:graphicFrame>
      <mc:AlternateContent xmlns:mc="http://schemas.openxmlformats.org/markup-compatibility/2006">
        <mc:Choice xmlns:cx1="http://schemas.microsoft.com/office/drawing/2015/9/8/chartex" Requires="cx1">
          <p:graphicFrame>
            <p:nvGraphicFramePr>
              <p:cNvPr id="15" name="Chart 14">
                <a:extLst>
                  <a:ext uri="{FF2B5EF4-FFF2-40B4-BE49-F238E27FC236}">
                    <a16:creationId xmlns:a16="http://schemas.microsoft.com/office/drawing/2014/main" id="{04395A30-D975-405C-939F-1CF9D4323323}"/>
                  </a:ext>
                </a:extLst>
              </p:cNvPr>
              <p:cNvGraphicFramePr/>
              <p:nvPr>
                <p:extLst>
                  <p:ext uri="{D42A27DB-BD31-4B8C-83A1-F6EECF244321}">
                    <p14:modId xmlns:p14="http://schemas.microsoft.com/office/powerpoint/2010/main" val="262106185"/>
                  </p:ext>
                </p:extLst>
              </p:nvPr>
            </p:nvGraphicFramePr>
            <p:xfrm>
              <a:off x="6792455" y="2853059"/>
              <a:ext cx="5164667" cy="3468852"/>
            </p:xfrm>
            <a:graphic>
              <a:graphicData uri="http://schemas.microsoft.com/office/drawing/2014/chartex">
                <cx:chart xmlns:cx="http://schemas.microsoft.com/office/drawing/2014/chartex" xmlns:r="http://schemas.openxmlformats.org/officeDocument/2006/relationships" r:id="rId5"/>
              </a:graphicData>
            </a:graphic>
          </p:graphicFrame>
        </mc:Choice>
        <mc:Fallback>
          <p:pic>
            <p:nvPicPr>
              <p:cNvPr id="15" name="Chart 14">
                <a:extLst>
                  <a:ext uri="{FF2B5EF4-FFF2-40B4-BE49-F238E27FC236}">
                    <a16:creationId xmlns:a16="http://schemas.microsoft.com/office/drawing/2014/main" id="{04395A30-D975-405C-939F-1CF9D4323323}"/>
                  </a:ext>
                </a:extLst>
              </p:cNvPr>
              <p:cNvPicPr>
                <a:picLocks noGrp="1" noRot="1" noChangeAspect="1" noMove="1" noResize="1" noEditPoints="1" noAdjustHandles="1" noChangeArrowheads="1" noChangeShapeType="1"/>
              </p:cNvPicPr>
              <p:nvPr/>
            </p:nvPicPr>
            <p:blipFill>
              <a:blip r:embed="rId6"/>
              <a:stretch>
                <a:fillRect/>
              </a:stretch>
            </p:blipFill>
            <p:spPr>
              <a:xfrm>
                <a:off x="6792455" y="2853059"/>
                <a:ext cx="5164667" cy="3468852"/>
              </a:xfrm>
              <a:prstGeom prst="rect">
                <a:avLst/>
              </a:prstGeom>
            </p:spPr>
          </p:pic>
        </mc:Fallback>
      </mc:AlternateContent>
      <p:sp>
        <p:nvSpPr>
          <p:cNvPr id="16" name="TextBox 15">
            <a:extLst>
              <a:ext uri="{FF2B5EF4-FFF2-40B4-BE49-F238E27FC236}">
                <a16:creationId xmlns:a16="http://schemas.microsoft.com/office/drawing/2014/main" id="{2E05C48C-A1A1-4661-8E9E-1930A50E8E29}"/>
              </a:ext>
            </a:extLst>
          </p:cNvPr>
          <p:cNvSpPr txBox="1"/>
          <p:nvPr/>
        </p:nvSpPr>
        <p:spPr>
          <a:xfrm>
            <a:off x="283308" y="1330309"/>
            <a:ext cx="11828808" cy="954107"/>
          </a:xfrm>
          <a:prstGeom prst="rect">
            <a:avLst/>
          </a:prstGeom>
          <a:noFill/>
        </p:spPr>
        <p:txBody>
          <a:bodyPr wrap="square" rtlCol="0">
            <a:spAutoFit/>
          </a:bodyPr>
          <a:lstStyle/>
          <a:p>
            <a:pPr algn="ctr"/>
            <a:r>
              <a:rPr lang="en-US" sz="2800" dirty="0">
                <a:solidFill>
                  <a:schemeClr val="accent1">
                    <a:lumMod val="50000"/>
                  </a:schemeClr>
                </a:solidFill>
              </a:rPr>
              <a:t>2020, the increase percentage of Women representation in Senior Management that we witness in 2019, came to a grinding halt. It stayed as 29% in 2020.  </a:t>
            </a:r>
            <a:endParaRPr lang="en-US" dirty="0">
              <a:solidFill>
                <a:schemeClr val="accent1">
                  <a:lumMod val="50000"/>
                </a:schemeClr>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3491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3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643467" y="321734"/>
            <a:ext cx="10905066" cy="1135737"/>
          </a:xfrm>
        </p:spPr>
        <p:txBody>
          <a:bodyPr vert="horz" lIns="91440" tIns="45720" rIns="91440" bIns="45720" rtlCol="0">
            <a:normAutofit/>
          </a:bodyPr>
          <a:lstStyle/>
          <a:p>
            <a:r>
              <a:rPr lang="en-US" sz="3600" dirty="0"/>
              <a:t>Are Women bad leaders?</a:t>
            </a:r>
          </a:p>
        </p:txBody>
      </p:sp>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418976" y="1349910"/>
            <a:ext cx="4876758" cy="2807825"/>
          </a:xfrm>
        </p:spPr>
        <p:txBody>
          <a:bodyPr vert="horz" lIns="91440" tIns="45720" rIns="91440" bIns="45720" rtlCol="0">
            <a:normAutofit lnSpcReduction="10000"/>
          </a:bodyPr>
          <a:lstStyle/>
          <a:p>
            <a:r>
              <a:rPr lang="en-US" sz="2000" dirty="0"/>
              <a:t>Organizations with greater gender balance have been found to </a:t>
            </a:r>
            <a:r>
              <a:rPr lang="en-US" sz="2000" u="sng" dirty="0">
                <a:hlinkClick r:id="rId3"/>
              </a:rPr>
              <a:t>outperform male-dominated ones by almost 2%</a:t>
            </a:r>
            <a:r>
              <a:rPr lang="en-US" sz="2000" dirty="0"/>
              <a:t> on average each year in non-crisis settings.  In Crisis as we see in world domain women leaders are exceling. </a:t>
            </a:r>
          </a:p>
          <a:p>
            <a:pPr lvl="0"/>
            <a:r>
              <a:rPr lang="en-US" sz="2000" dirty="0"/>
              <a:t>Pandemic has shown that Women are better leaders in managing such a crisis – Apple to Apple comparison between men and women leaders.</a:t>
            </a:r>
          </a:p>
        </p:txBody>
      </p:sp>
      <p:grpSp>
        <p:nvGrpSpPr>
          <p:cNvPr id="43" name="Group 3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36" name="Rectangle 3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3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38">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40" name="Isosceles Triangle 3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953" y="5855044"/>
            <a:ext cx="1224013" cy="1224013"/>
          </a:xfrm>
          <a:prstGeom prst="rect">
            <a:avLst/>
          </a:prstGeom>
        </p:spPr>
      </p:pic>
      <p:pic>
        <p:nvPicPr>
          <p:cNvPr id="6" name="Picture 5">
            <a:extLst>
              <a:ext uri="{FF2B5EF4-FFF2-40B4-BE49-F238E27FC236}">
                <a16:creationId xmlns:a16="http://schemas.microsoft.com/office/drawing/2014/main" id="{B1CA5F1B-B263-4C91-B873-F50D381328E3}"/>
              </a:ext>
            </a:extLst>
          </p:cNvPr>
          <p:cNvPicPr/>
          <p:nvPr/>
        </p:nvPicPr>
        <p:blipFill>
          <a:blip r:embed="rId6" cstate="print">
            <a:extLst>
              <a:ext uri="{28A0092B-C50C-407E-A947-70E740481C1C}">
                <a14:useLocalDpi xmlns:a14="http://schemas.microsoft.com/office/drawing/2010/main" val="0"/>
              </a:ext>
            </a:extLst>
          </a:blip>
          <a:stretch>
            <a:fillRect/>
          </a:stretch>
        </p:blipFill>
        <p:spPr bwMode="auto">
          <a:xfrm>
            <a:off x="5571067" y="186273"/>
            <a:ext cx="5977465" cy="6062132"/>
          </a:xfrm>
          <a:prstGeom prst="rect">
            <a:avLst/>
          </a:prstGeom>
          <a:noFill/>
        </p:spPr>
      </p:pic>
      <p:sp>
        <p:nvSpPr>
          <p:cNvPr id="25" name="Date Placeholder 3">
            <a:extLst>
              <a:ext uri="{FF2B5EF4-FFF2-40B4-BE49-F238E27FC236}">
                <a16:creationId xmlns:a16="http://schemas.microsoft.com/office/drawing/2014/main" id="{61005232-1207-4470-B9FA-C22842F644D2}"/>
              </a:ext>
            </a:extLst>
          </p:cNvPr>
          <p:cNvSpPr>
            <a:spLocks noGrp="1"/>
          </p:cNvSpPr>
          <p:nvPr>
            <p:ph type="dt" sz="half" idx="2"/>
          </p:nvPr>
        </p:nvSpPr>
        <p:spPr>
          <a:xfrm>
            <a:off x="9973733" y="6323302"/>
            <a:ext cx="16163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z="1400" dirty="0"/>
              <a:t>www.Naseha.world</a:t>
            </a:r>
          </a:p>
        </p:txBody>
      </p:sp>
      <p:pic>
        <p:nvPicPr>
          <p:cNvPr id="27" name="Picture 26" descr="A picture containing computer, computer, sitting, dark&#10;&#10;Description automatically generated">
            <a:extLst>
              <a:ext uri="{FF2B5EF4-FFF2-40B4-BE49-F238E27FC236}">
                <a16:creationId xmlns:a16="http://schemas.microsoft.com/office/drawing/2014/main" id="{166D6A82-C25B-4C54-9336-8D1787026FF2}"/>
              </a:ext>
            </a:extLst>
          </p:cNvPr>
          <p:cNvPicPr>
            <a:picLocks noChangeAspect="1"/>
          </p:cNvPicPr>
          <p:nvPr/>
        </p:nvPicPr>
        <p:blipFill rotWithShape="1">
          <a:blip r:embed="rId7">
            <a:extLst>
              <a:ext uri="{28A0092B-C50C-407E-A947-70E740481C1C}">
                <a14:useLocalDpi xmlns:a14="http://schemas.microsoft.com/office/drawing/2010/main" val="0"/>
              </a:ext>
            </a:extLst>
          </a:blip>
          <a:srcRect l="28146" t="53155" r="42776" b="25723"/>
          <a:stretch/>
        </p:blipFill>
        <p:spPr>
          <a:xfrm>
            <a:off x="11572726" y="6355777"/>
            <a:ext cx="367937" cy="267275"/>
          </a:xfrm>
          <a:prstGeom prst="rect">
            <a:avLst/>
          </a:prstGeom>
        </p:spPr>
      </p:pic>
      <p:sp>
        <p:nvSpPr>
          <p:cNvPr id="16" name="Rectangle 15">
            <a:extLst>
              <a:ext uri="{FF2B5EF4-FFF2-40B4-BE49-F238E27FC236}">
                <a16:creationId xmlns:a16="http://schemas.microsoft.com/office/drawing/2014/main" id="{D37DB061-78E8-48F9-8113-6DED73061835}"/>
              </a:ext>
            </a:extLst>
          </p:cNvPr>
          <p:cNvSpPr/>
          <p:nvPr/>
        </p:nvSpPr>
        <p:spPr>
          <a:xfrm>
            <a:off x="524448" y="4237656"/>
            <a:ext cx="4713806" cy="1754326"/>
          </a:xfrm>
          <a:prstGeom prst="rect">
            <a:avLst/>
          </a:prstGeom>
        </p:spPr>
        <p:txBody>
          <a:bodyPr wrap="square">
            <a:spAutoFit/>
          </a:bodyPr>
          <a:lstStyle/>
          <a:p>
            <a:r>
              <a:rPr lang="en-US" b="1" dirty="0">
                <a:solidFill>
                  <a:srgbClr val="000000"/>
                </a:solidFill>
                <a:latin typeface="Avenir Next"/>
              </a:rPr>
              <a:t>India Has the Third-Lowest Global Representation of Women Managers, Ahead of Only South Korea and Japan</a:t>
            </a:r>
          </a:p>
          <a:p>
            <a:r>
              <a:rPr lang="en-US" dirty="0">
                <a:solidFill>
                  <a:srgbClr val="3E3E47"/>
                </a:solidFill>
                <a:latin typeface="Avenir Next"/>
              </a:rPr>
              <a:t>In 2019, women held only 8% of management roles, 9% of business management roles, and were only 2% of CEOs in India.</a:t>
            </a:r>
            <a:endParaRPr lang="en-US" b="0" i="0" dirty="0">
              <a:solidFill>
                <a:srgbClr val="3E3E47"/>
              </a:solidFill>
              <a:effectLst/>
              <a:latin typeface="Avenir Next"/>
            </a:endParaRPr>
          </a:p>
        </p:txBody>
      </p:sp>
    </p:spTree>
    <p:extLst>
      <p:ext uri="{BB962C8B-B14F-4D97-AF65-F5344CB8AC3E}">
        <p14:creationId xmlns:p14="http://schemas.microsoft.com/office/powerpoint/2010/main" val="39707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572493" y="238539"/>
            <a:ext cx="11018520" cy="1434415"/>
          </a:xfrm>
        </p:spPr>
        <p:txBody>
          <a:bodyPr anchor="b">
            <a:normAutofit/>
          </a:bodyPr>
          <a:lstStyle/>
          <a:p>
            <a:pPr lvl="0"/>
            <a:r>
              <a:rPr lang="en-US" sz="5400"/>
              <a:t>Unique aspect of Female Leadership. </a:t>
            </a:r>
          </a:p>
        </p:txBody>
      </p:sp>
      <p:sp>
        <p:nvSpPr>
          <p:cNvPr id="50"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838200" y="2357553"/>
            <a:ext cx="5448255" cy="3341075"/>
          </a:xfrm>
        </p:spPr>
        <p:txBody>
          <a:bodyPr vert="horz" lIns="91440" tIns="45720" rIns="91440" bIns="45720" rtlCol="0" anchor="t">
            <a:normAutofit/>
          </a:bodyPr>
          <a:lstStyle/>
          <a:p>
            <a:pPr marL="0" indent="0" fontAlgn="base">
              <a:buNone/>
            </a:pPr>
            <a:r>
              <a:rPr lang="en-US" sz="1800" b="1" dirty="0"/>
              <a:t>Gender differences in risk aversion</a:t>
            </a:r>
          </a:p>
          <a:p>
            <a:r>
              <a:rPr lang="en-US" sz="1800" dirty="0"/>
              <a:t>Women leaders tend to adverse risk with regard to lives. They are prepared to higher risks with their economies. This is why they brought in lockdown early. </a:t>
            </a:r>
          </a:p>
          <a:p>
            <a:pPr marL="0" indent="0" fontAlgn="base">
              <a:buNone/>
            </a:pPr>
            <a:r>
              <a:rPr lang="en-US" sz="1800" b="1" dirty="0"/>
              <a:t>Gender difference in leadership style</a:t>
            </a:r>
          </a:p>
          <a:p>
            <a:r>
              <a:rPr lang="en-US" sz="1800" dirty="0"/>
              <a:t>Women tended to adopt a more democratic and participative style. Evidence also suggests that good communications skills are important for women to be chosen as leaders and that this is one of the key attributes in managing a crisis</a:t>
            </a:r>
          </a:p>
        </p:txBody>
      </p:sp>
      <p:sp>
        <p:nvSpPr>
          <p:cNvPr id="10" name="Date Placeholder 3">
            <a:extLst>
              <a:ext uri="{FF2B5EF4-FFF2-40B4-BE49-F238E27FC236}">
                <a16:creationId xmlns:a16="http://schemas.microsoft.com/office/drawing/2014/main" id="{46FCE946-3242-435F-94DE-3C56D6427E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ormAutofit/>
          </a:bodyPr>
          <a:lstStyle>
            <a:lvl1pPr algn="l">
              <a:defRPr sz="1200">
                <a:solidFill>
                  <a:schemeClr val="tx1">
                    <a:tint val="75000"/>
                  </a:schemeClr>
                </a:solidFill>
              </a:defRPr>
            </a:lvl1pPr>
          </a:lstStyle>
          <a:p>
            <a:pPr>
              <a:spcAft>
                <a:spcPts val="600"/>
              </a:spcAft>
            </a:pPr>
            <a:r>
              <a:rPr lang="en-US"/>
              <a:t>www.Naseha.world</a:t>
            </a:r>
          </a:p>
        </p:txBody>
      </p:sp>
      <p:pic>
        <p:nvPicPr>
          <p:cNvPr id="11" name="Picture 10" descr="A picture containing computer, computer, sitting, dark&#10;&#10;Description automatically generated">
            <a:extLst>
              <a:ext uri="{FF2B5EF4-FFF2-40B4-BE49-F238E27FC236}">
                <a16:creationId xmlns:a16="http://schemas.microsoft.com/office/drawing/2014/main" id="{C6EED7EB-EF03-4B2D-8ED9-4AD43C7E7CBD}"/>
              </a:ext>
            </a:extLst>
          </p:cNvPr>
          <p:cNvPicPr>
            <a:picLocks noChangeAspect="1"/>
          </p:cNvPicPr>
          <p:nvPr/>
        </p:nvPicPr>
        <p:blipFill rotWithShape="1">
          <a:blip r:embed="rId3">
            <a:extLst>
              <a:ext uri="{28A0092B-C50C-407E-A947-70E740481C1C}">
                <a14:useLocalDpi xmlns:a14="http://schemas.microsoft.com/office/drawing/2010/main" val="0"/>
              </a:ext>
            </a:extLst>
          </a:blip>
          <a:srcRect l="28146" t="53155" r="42776" b="25723"/>
          <a:stretch/>
        </p:blipFill>
        <p:spPr>
          <a:xfrm>
            <a:off x="11436778" y="6530912"/>
            <a:ext cx="367937" cy="267275"/>
          </a:xfrm>
          <a:prstGeom prst="rect">
            <a:avLst/>
          </a:prstGeom>
        </p:spPr>
      </p:pic>
      <p:graphicFrame>
        <p:nvGraphicFramePr>
          <p:cNvPr id="18" name="Diagram 17">
            <a:extLst>
              <a:ext uri="{FF2B5EF4-FFF2-40B4-BE49-F238E27FC236}">
                <a16:creationId xmlns:a16="http://schemas.microsoft.com/office/drawing/2014/main" id="{6F704FD7-64A1-46AF-8529-2F82B05B8830}"/>
              </a:ext>
            </a:extLst>
          </p:cNvPr>
          <p:cNvGraphicFramePr/>
          <p:nvPr>
            <p:extLst>
              <p:ext uri="{D42A27DB-BD31-4B8C-83A1-F6EECF244321}">
                <p14:modId xmlns:p14="http://schemas.microsoft.com/office/powerpoint/2010/main" val="2582558020"/>
              </p:ext>
            </p:extLst>
          </p:nvPr>
        </p:nvGraphicFramePr>
        <p:xfrm>
          <a:off x="5392263" y="1899877"/>
          <a:ext cx="7400310" cy="49102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14892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 name="!!Rectangle">
            <a:extLst>
              <a:ext uri="{FF2B5EF4-FFF2-40B4-BE49-F238E27FC236}">
                <a16:creationId xmlns:a16="http://schemas.microsoft.com/office/drawing/2014/main" id="{72F566C7-63F6-430E-A25E-75C1BAA56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467"/>
            <a:ext cx="12191999" cy="686646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4" name="Picture 62" descr="Background pattern&#10;&#10;Description automatically generated">
            <a:extLst>
              <a:ext uri="{FF2B5EF4-FFF2-40B4-BE49-F238E27FC236}">
                <a16:creationId xmlns:a16="http://schemas.microsoft.com/office/drawing/2014/main" id="{8DE05437-0D08-4062-9587-C33771E95236}"/>
              </a:ext>
            </a:extLst>
          </p:cNvPr>
          <p:cNvPicPr>
            <a:picLocks noChangeAspect="1"/>
          </p:cNvPicPr>
          <p:nvPr/>
        </p:nvPicPr>
        <p:blipFill rotWithShape="1">
          <a:blip r:embed="rId3">
            <a:alphaModFix amt="55000"/>
          </a:blip>
          <a:srcRect t="15730"/>
          <a:stretch/>
        </p:blipFill>
        <p:spPr>
          <a:xfrm>
            <a:off x="20" y="-9107"/>
            <a:ext cx="12191980" cy="6858000"/>
          </a:xfrm>
          <a:prstGeom prst="rect">
            <a:avLst/>
          </a:prstGeom>
        </p:spPr>
      </p:pic>
      <p:sp>
        <p:nvSpPr>
          <p:cNvPr id="105" name="Rectangle: Rounded Corners 104">
            <a:extLst>
              <a:ext uri="{FF2B5EF4-FFF2-40B4-BE49-F238E27FC236}">
                <a16:creationId xmlns:a16="http://schemas.microsoft.com/office/drawing/2014/main" id="{C8701D3F-ED29-4931-958A-CBC8AE704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7537" y="643467"/>
            <a:ext cx="5520995" cy="5215839"/>
          </a:xfrm>
          <a:prstGeom prst="roundRect">
            <a:avLst>
              <a:gd name="adj" fmla="val 265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Title 1">
            <a:extLst>
              <a:ext uri="{FF2B5EF4-FFF2-40B4-BE49-F238E27FC236}">
                <a16:creationId xmlns:a16="http://schemas.microsoft.com/office/drawing/2014/main" id="{9458F4F4-7026-4BA0-81B5-89327CACC598}"/>
              </a:ext>
            </a:extLst>
          </p:cNvPr>
          <p:cNvSpPr txBox="1">
            <a:spLocks/>
          </p:cNvSpPr>
          <p:nvPr/>
        </p:nvSpPr>
        <p:spPr>
          <a:xfrm>
            <a:off x="6345936" y="969264"/>
            <a:ext cx="4215384" cy="16642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a:t>Why the In-Equality? </a:t>
            </a:r>
          </a:p>
        </p:txBody>
      </p:sp>
      <p:sp>
        <p:nvSpPr>
          <p:cNvPr id="3" name="TextBox 2">
            <a:extLst>
              <a:ext uri="{FF2B5EF4-FFF2-40B4-BE49-F238E27FC236}">
                <a16:creationId xmlns:a16="http://schemas.microsoft.com/office/drawing/2014/main" id="{4F08F965-B293-47B3-B684-4631A57C9685}"/>
              </a:ext>
            </a:extLst>
          </p:cNvPr>
          <p:cNvSpPr txBox="1"/>
          <p:nvPr/>
        </p:nvSpPr>
        <p:spPr>
          <a:xfrm>
            <a:off x="6345936" y="3026664"/>
            <a:ext cx="4873752" cy="2505456"/>
          </a:xfrm>
          <a:prstGeom prst="rect">
            <a:avLst/>
          </a:prstGeom>
        </p:spPr>
        <p:txBody>
          <a:bodyPr vert="horz" lIns="91440" tIns="45720" rIns="91440" bIns="45720" rtlCol="0">
            <a:normAutofit/>
          </a:bodyPr>
          <a:lstStyle/>
          <a:p>
            <a:pPr marL="342900" indent="-228600">
              <a:lnSpc>
                <a:spcPct val="90000"/>
              </a:lnSpc>
              <a:spcAft>
                <a:spcPts val="600"/>
              </a:spcAft>
              <a:buFont typeface="Arial" panose="020B0604020202020204" pitchFamily="34" charset="0"/>
              <a:buChar char="•"/>
            </a:pPr>
            <a:r>
              <a:rPr lang="en-US" dirty="0"/>
              <a:t>Women don’t negotiate for raise or for promotion. Women are typically projected and expected to be shy, coy, nurturing, giver, and collaborator. The role that she plays as a mother is extended in other sphere of her life where she is expected to show similar traits. Asking for what she needs either labels her bossy or self-absorbed</a:t>
            </a:r>
          </a:p>
        </p:txBody>
      </p:sp>
      <p:sp>
        <p:nvSpPr>
          <p:cNvPr id="107" name="Arc 106">
            <a:extLst>
              <a:ext uri="{FF2B5EF4-FFF2-40B4-BE49-F238E27FC236}">
                <a16:creationId xmlns:a16="http://schemas.microsoft.com/office/drawing/2014/main" id="{40A0961B-9DBA-43AD-A3C0-F7EBBFF20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6764" y="906791"/>
            <a:ext cx="2987899" cy="2987899"/>
          </a:xfrm>
          <a:prstGeom prst="arc">
            <a:avLst>
              <a:gd name="adj1" fmla="val 16200000"/>
              <a:gd name="adj2" fmla="val 114657"/>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3" name="Date Placeholder 3">
            <a:extLst>
              <a:ext uri="{FF2B5EF4-FFF2-40B4-BE49-F238E27FC236}">
                <a16:creationId xmlns:a16="http://schemas.microsoft.com/office/drawing/2014/main" id="{B8E852C4-DCA8-43BE-A5E0-A4D9469B5D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pPr>
              <a:spcAft>
                <a:spcPts val="600"/>
              </a:spcAft>
              <a:defRPr/>
            </a:pPr>
            <a:r>
              <a:rPr lang="en-US">
                <a:solidFill>
                  <a:srgbClr val="FFFFFF"/>
                </a:solidFill>
                <a:latin typeface="Calibri" panose="020F0502020204030204"/>
              </a:rPr>
              <a:t>www.Naseha.world</a:t>
            </a:r>
          </a:p>
        </p:txBody>
      </p:sp>
      <p:sp>
        <p:nvSpPr>
          <p:cNvPr id="5" name="Title 4" hidden="1">
            <a:extLst>
              <a:ext uri="{FF2B5EF4-FFF2-40B4-BE49-F238E27FC236}">
                <a16:creationId xmlns:a16="http://schemas.microsoft.com/office/drawing/2014/main" id="{64BD0A42-B011-4DBF-B5CD-6718A97E3C70}"/>
              </a:ext>
            </a:extLst>
          </p:cNvPr>
          <p:cNvSpPr>
            <a:spLocks noGrp="1"/>
          </p:cNvSpPr>
          <p:nvPr>
            <p:ph type="title"/>
          </p:nvPr>
        </p:nvSpPr>
        <p:spPr/>
        <p:txBody>
          <a:bodyPr/>
          <a:lstStyle/>
          <a:p>
            <a:r>
              <a:rPr lang="en-US" dirty="0"/>
              <a:t>Slide 3</a:t>
            </a:r>
          </a:p>
        </p:txBody>
      </p:sp>
      <p:pic>
        <p:nvPicPr>
          <p:cNvPr id="44" name="Picture 43" descr="A picture containing computer, computer, sitting, dark&#10;&#10;Description automatically generated">
            <a:extLst>
              <a:ext uri="{FF2B5EF4-FFF2-40B4-BE49-F238E27FC236}">
                <a16:creationId xmlns:a16="http://schemas.microsoft.com/office/drawing/2014/main" id="{47E0E01D-4C83-48E7-8326-F261946AAE8E}"/>
              </a:ext>
            </a:extLst>
          </p:cNvPr>
          <p:cNvPicPr>
            <a:picLocks noChangeAspect="1"/>
          </p:cNvPicPr>
          <p:nvPr/>
        </p:nvPicPr>
        <p:blipFill rotWithShape="1">
          <a:blip r:embed="rId4">
            <a:extLst>
              <a:ext uri="{28A0092B-C50C-407E-A947-70E740481C1C}">
                <a14:useLocalDpi xmlns:a14="http://schemas.microsoft.com/office/drawing/2010/main" val="0"/>
              </a:ext>
            </a:extLst>
          </a:blip>
          <a:srcRect l="28146" t="53155" r="42776" b="25723"/>
          <a:stretch/>
        </p:blipFill>
        <p:spPr>
          <a:xfrm>
            <a:off x="11623525" y="6491243"/>
            <a:ext cx="367937" cy="267275"/>
          </a:xfrm>
          <a:prstGeom prst="rect">
            <a:avLst/>
          </a:prstGeom>
        </p:spPr>
      </p:pic>
      <p:sp>
        <p:nvSpPr>
          <p:cNvPr id="4" name="TextBox 3">
            <a:extLst>
              <a:ext uri="{FF2B5EF4-FFF2-40B4-BE49-F238E27FC236}">
                <a16:creationId xmlns:a16="http://schemas.microsoft.com/office/drawing/2014/main" id="{1F636C67-BFC6-441B-A1FF-44DE17CBF55B}"/>
              </a:ext>
            </a:extLst>
          </p:cNvPr>
          <p:cNvSpPr txBox="1"/>
          <p:nvPr/>
        </p:nvSpPr>
        <p:spPr>
          <a:xfrm>
            <a:off x="453824" y="879146"/>
            <a:ext cx="5414514" cy="1754326"/>
          </a:xfrm>
          <a:prstGeom prst="rect">
            <a:avLst/>
          </a:prstGeom>
          <a:noFill/>
        </p:spPr>
        <p:txBody>
          <a:bodyPr wrap="square" rtlCol="0">
            <a:spAutoFit/>
          </a:bodyPr>
          <a:lstStyle/>
          <a:p>
            <a:pPr>
              <a:spcAft>
                <a:spcPts val="600"/>
              </a:spcAft>
            </a:pPr>
            <a:r>
              <a:rPr lang="en-US" dirty="0">
                <a:solidFill>
                  <a:schemeClr val="bg1"/>
                </a:solidFill>
              </a:rPr>
              <a:t>Women who negotiate are 30% more likely than men who negotiate to receive feedback that they are "intimidating," "too aggressive," or "bossy" — and they are 67% more likely than women who don't negotiate at all to receive the same negative feedback -  2016 McKinsey study</a:t>
            </a:r>
          </a:p>
        </p:txBody>
      </p:sp>
      <p:sp>
        <p:nvSpPr>
          <p:cNvPr id="7" name="Rectangle 6">
            <a:extLst>
              <a:ext uri="{FF2B5EF4-FFF2-40B4-BE49-F238E27FC236}">
                <a16:creationId xmlns:a16="http://schemas.microsoft.com/office/drawing/2014/main" id="{3E707D04-D88C-4098-9FD5-E5C6702AB956}"/>
              </a:ext>
            </a:extLst>
          </p:cNvPr>
          <p:cNvSpPr/>
          <p:nvPr/>
        </p:nvSpPr>
        <p:spPr>
          <a:xfrm>
            <a:off x="359153" y="3302277"/>
            <a:ext cx="5414515" cy="2385268"/>
          </a:xfrm>
          <a:prstGeom prst="rect">
            <a:avLst/>
          </a:prstGeom>
        </p:spPr>
        <p:txBody>
          <a:bodyPr wrap="square">
            <a:spAutoFit/>
          </a:bodyPr>
          <a:lstStyle/>
          <a:p>
            <a:pPr>
              <a:spcAft>
                <a:spcPts val="600"/>
              </a:spcAft>
            </a:pPr>
            <a:r>
              <a:rPr lang="en-US" dirty="0">
                <a:solidFill>
                  <a:schemeClr val="bg1"/>
                </a:solidFill>
              </a:rPr>
              <a:t>34K employees were surveyed, less than half of the women surveyed said they felt that their contributions are appropriately valued, compared to 54% of the men; and 33% of women said they felt their gender would make it harder for them to get a raise, promotion, or chance to get ahead — 12% of men surveyed said they felt this way.</a:t>
            </a:r>
          </a:p>
          <a:p>
            <a:pPr>
              <a:spcAft>
                <a:spcPts val="600"/>
              </a:spcAft>
            </a:pPr>
            <a:r>
              <a:rPr lang="en-US" dirty="0">
                <a:solidFill>
                  <a:schemeClr val="bg1"/>
                </a:solidFill>
              </a:rPr>
              <a:t> -  2016 McKinsey &amp; Lean study</a:t>
            </a:r>
          </a:p>
        </p:txBody>
      </p:sp>
    </p:spTree>
    <p:extLst>
      <p:ext uri="{BB962C8B-B14F-4D97-AF65-F5344CB8AC3E}">
        <p14:creationId xmlns:p14="http://schemas.microsoft.com/office/powerpoint/2010/main" val="2127580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4" name="Picture 62" descr="Background pattern&#10;&#10;Description automatically generated">
            <a:extLst>
              <a:ext uri="{FF2B5EF4-FFF2-40B4-BE49-F238E27FC236}">
                <a16:creationId xmlns:a16="http://schemas.microsoft.com/office/drawing/2014/main" id="{8DE05437-0D08-4062-9587-C33771E95236}"/>
              </a:ext>
            </a:extLst>
          </p:cNvPr>
          <p:cNvPicPr>
            <a:picLocks noChangeAspect="1"/>
          </p:cNvPicPr>
          <p:nvPr/>
        </p:nvPicPr>
        <p:blipFill rotWithShape="1">
          <a:blip r:embed="rId3"/>
          <a:srcRect l="9091" t="15468" b="7923"/>
          <a:stretch/>
        </p:blipFill>
        <p:spPr>
          <a:xfrm>
            <a:off x="20" y="10"/>
            <a:ext cx="12191980" cy="6857990"/>
          </a:xfrm>
          <a:prstGeom prst="rect">
            <a:avLst/>
          </a:prstGeom>
        </p:spPr>
      </p:pic>
      <p:sp>
        <p:nvSpPr>
          <p:cNvPr id="165" name="Rectangle 155">
            <a:extLst>
              <a:ext uri="{FF2B5EF4-FFF2-40B4-BE49-F238E27FC236}">
                <a16:creationId xmlns:a16="http://schemas.microsoft.com/office/drawing/2014/main" id="{2B1D4F77-A17C-43D7-B7FA-545148E4E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492064" y="321176"/>
            <a:ext cx="4332307"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a:extLst>
              <a:ext uri="{FF2B5EF4-FFF2-40B4-BE49-F238E27FC236}">
                <a16:creationId xmlns:a16="http://schemas.microsoft.com/office/drawing/2014/main" id="{9458F4F4-7026-4BA0-81B5-89327CACC598}"/>
              </a:ext>
            </a:extLst>
          </p:cNvPr>
          <p:cNvSpPr txBox="1">
            <a:spLocks/>
          </p:cNvSpPr>
          <p:nvPr/>
        </p:nvSpPr>
        <p:spPr>
          <a:xfrm>
            <a:off x="7749985" y="640263"/>
            <a:ext cx="3759240" cy="13449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4000"/>
              <a:t>Why the In-Equality? </a:t>
            </a:r>
          </a:p>
        </p:txBody>
      </p:sp>
      <p:sp>
        <p:nvSpPr>
          <p:cNvPr id="3" name="TextBox 2">
            <a:extLst>
              <a:ext uri="{FF2B5EF4-FFF2-40B4-BE49-F238E27FC236}">
                <a16:creationId xmlns:a16="http://schemas.microsoft.com/office/drawing/2014/main" id="{4F08F965-B293-47B3-B684-4631A57C9685}"/>
              </a:ext>
            </a:extLst>
          </p:cNvPr>
          <p:cNvSpPr txBox="1"/>
          <p:nvPr/>
        </p:nvSpPr>
        <p:spPr>
          <a:xfrm>
            <a:off x="7749290" y="2121763"/>
            <a:ext cx="3764826" cy="3773010"/>
          </a:xfrm>
          <a:prstGeom prst="rect">
            <a:avLst/>
          </a:prstGeom>
        </p:spPr>
        <p:txBody>
          <a:bodyPr vert="horz" lIns="91440" tIns="45720" rIns="91440" bIns="45720" rtlCol="0">
            <a:normAutofit fontScale="92500" lnSpcReduction="20000"/>
          </a:bodyPr>
          <a:lstStyle/>
          <a:p>
            <a:pPr marL="342900" indent="-228600">
              <a:lnSpc>
                <a:spcPct val="90000"/>
              </a:lnSpc>
              <a:spcAft>
                <a:spcPts val="600"/>
              </a:spcAft>
              <a:buFont typeface="Arial" panose="020B0604020202020204" pitchFamily="34" charset="0"/>
              <a:buChar char="•"/>
            </a:pPr>
            <a:r>
              <a:rPr lang="en-US" sz="2400" dirty="0"/>
              <a:t>Women are natural caregiver. Her strength as multi-tasker, efficient co-Ordinator often lands her up with more of responsibility in unpaid work, especially at home. </a:t>
            </a:r>
          </a:p>
          <a:p>
            <a:pPr marL="342900" indent="-228600">
              <a:lnSpc>
                <a:spcPct val="90000"/>
              </a:lnSpc>
              <a:spcAft>
                <a:spcPts val="600"/>
              </a:spcAft>
              <a:buFont typeface="Arial" panose="020B0604020202020204" pitchFamily="34" charset="0"/>
              <a:buChar char="•"/>
            </a:pPr>
            <a:endParaRPr lang="en-US" sz="2400" dirty="0"/>
          </a:p>
          <a:p>
            <a:pPr marL="342900" indent="-228600">
              <a:lnSpc>
                <a:spcPct val="90000"/>
              </a:lnSpc>
              <a:spcAft>
                <a:spcPts val="600"/>
              </a:spcAft>
              <a:buFont typeface="Arial" panose="020B0604020202020204" pitchFamily="34" charset="0"/>
              <a:buChar char="•"/>
            </a:pPr>
            <a:r>
              <a:rPr lang="en-US" sz="2400" dirty="0"/>
              <a:t>In Work From Home, women are disproportionately taking on their own work plus most of the childcare, cooking and housework</a:t>
            </a:r>
          </a:p>
        </p:txBody>
      </p:sp>
      <p:sp>
        <p:nvSpPr>
          <p:cNvPr id="43" name="Date Placeholder 3">
            <a:extLst>
              <a:ext uri="{FF2B5EF4-FFF2-40B4-BE49-F238E27FC236}">
                <a16:creationId xmlns:a16="http://schemas.microsoft.com/office/drawing/2014/main" id="{B8E852C4-DCA8-43BE-A5E0-A4D9469B5D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pPr>
              <a:spcAft>
                <a:spcPts val="600"/>
              </a:spcAft>
              <a:defRPr/>
            </a:pPr>
            <a:r>
              <a:rPr lang="en-US">
                <a:solidFill>
                  <a:srgbClr val="FFFFFF"/>
                </a:solidFill>
                <a:latin typeface="Calibri" panose="020F0502020204030204"/>
              </a:rPr>
              <a:t>www.Naseha.world</a:t>
            </a:r>
          </a:p>
        </p:txBody>
      </p:sp>
      <p:sp>
        <p:nvSpPr>
          <p:cNvPr id="5" name="Title 4" hidden="1">
            <a:extLst>
              <a:ext uri="{FF2B5EF4-FFF2-40B4-BE49-F238E27FC236}">
                <a16:creationId xmlns:a16="http://schemas.microsoft.com/office/drawing/2014/main" id="{64BD0A42-B011-4DBF-B5CD-6718A97E3C70}"/>
              </a:ext>
            </a:extLst>
          </p:cNvPr>
          <p:cNvSpPr>
            <a:spLocks noGrp="1"/>
          </p:cNvSpPr>
          <p:nvPr>
            <p:ph type="title"/>
          </p:nvPr>
        </p:nvSpPr>
        <p:spPr/>
        <p:txBody>
          <a:bodyPr/>
          <a:lstStyle/>
          <a:p>
            <a:r>
              <a:rPr lang="en-US" dirty="0"/>
              <a:t>Slide 3</a:t>
            </a:r>
          </a:p>
        </p:txBody>
      </p:sp>
      <p:pic>
        <p:nvPicPr>
          <p:cNvPr id="44" name="Picture 43" descr="A picture containing computer, computer, sitting, dark&#10;&#10;Description automatically generated">
            <a:extLst>
              <a:ext uri="{FF2B5EF4-FFF2-40B4-BE49-F238E27FC236}">
                <a16:creationId xmlns:a16="http://schemas.microsoft.com/office/drawing/2014/main" id="{47E0E01D-4C83-48E7-8326-F261946AAE8E}"/>
              </a:ext>
            </a:extLst>
          </p:cNvPr>
          <p:cNvPicPr>
            <a:picLocks noChangeAspect="1"/>
          </p:cNvPicPr>
          <p:nvPr/>
        </p:nvPicPr>
        <p:blipFill rotWithShape="1">
          <a:blip r:embed="rId4">
            <a:extLst>
              <a:ext uri="{28A0092B-C50C-407E-A947-70E740481C1C}">
                <a14:useLocalDpi xmlns:a14="http://schemas.microsoft.com/office/drawing/2010/main" val="0"/>
              </a:ext>
            </a:extLst>
          </a:blip>
          <a:srcRect l="28146" t="53155" r="42776" b="25723"/>
          <a:stretch/>
        </p:blipFill>
        <p:spPr>
          <a:xfrm>
            <a:off x="11623525" y="6491243"/>
            <a:ext cx="367937" cy="267275"/>
          </a:xfrm>
          <a:prstGeom prst="rect">
            <a:avLst/>
          </a:prstGeom>
        </p:spPr>
      </p:pic>
      <p:sp>
        <p:nvSpPr>
          <p:cNvPr id="4" name="TextBox 3">
            <a:extLst>
              <a:ext uri="{FF2B5EF4-FFF2-40B4-BE49-F238E27FC236}">
                <a16:creationId xmlns:a16="http://schemas.microsoft.com/office/drawing/2014/main" id="{1F636C67-BFC6-441B-A1FF-44DE17CBF55B}"/>
              </a:ext>
            </a:extLst>
          </p:cNvPr>
          <p:cNvSpPr txBox="1"/>
          <p:nvPr/>
        </p:nvSpPr>
        <p:spPr>
          <a:xfrm>
            <a:off x="367629" y="622271"/>
            <a:ext cx="5588189" cy="2108269"/>
          </a:xfrm>
          <a:prstGeom prst="rect">
            <a:avLst/>
          </a:prstGeom>
          <a:noFill/>
        </p:spPr>
        <p:txBody>
          <a:bodyPr wrap="square" rtlCol="0">
            <a:spAutoFit/>
          </a:bodyPr>
          <a:lstStyle/>
          <a:p>
            <a:pPr>
              <a:spcAft>
                <a:spcPts val="600"/>
              </a:spcAft>
            </a:pPr>
            <a:r>
              <a:rPr lang="en-US" dirty="0"/>
              <a:t> Experimental studies of gender in hiring found that "men were preferred for male-dominated jobs whereas no strong preference for either gender was found for female-dominated or integrated jobs. </a:t>
            </a:r>
          </a:p>
          <a:p>
            <a:pPr>
              <a:spcAft>
                <a:spcPts val="600"/>
              </a:spcAft>
            </a:pPr>
            <a:r>
              <a:rPr lang="en-US" dirty="0"/>
              <a:t>Difference is higher in sectors with male &amp; female dominated jobs. Women are being paid less for a job of equal value in careers dominated by women.</a:t>
            </a:r>
          </a:p>
        </p:txBody>
      </p:sp>
      <p:sp>
        <p:nvSpPr>
          <p:cNvPr id="13" name="TextBox 12">
            <a:extLst>
              <a:ext uri="{FF2B5EF4-FFF2-40B4-BE49-F238E27FC236}">
                <a16:creationId xmlns:a16="http://schemas.microsoft.com/office/drawing/2014/main" id="{2C1468F5-E944-41CB-B3B8-1C1C1366DBF9}"/>
              </a:ext>
            </a:extLst>
          </p:cNvPr>
          <p:cNvSpPr txBox="1"/>
          <p:nvPr/>
        </p:nvSpPr>
        <p:spPr>
          <a:xfrm>
            <a:off x="2071115" y="3352800"/>
            <a:ext cx="4873752" cy="2641973"/>
          </a:xfrm>
          <a:prstGeom prst="rect">
            <a:avLst/>
          </a:prstGeom>
        </p:spPr>
        <p:txBody>
          <a:bodyPr vert="horz" lIns="91440" tIns="45720" rIns="91440" bIns="45720" rtlCol="0">
            <a:normAutofit/>
          </a:bodyPr>
          <a:lstStyle/>
          <a:p>
            <a:pPr marL="114300">
              <a:lnSpc>
                <a:spcPct val="90000"/>
              </a:lnSpc>
              <a:spcAft>
                <a:spcPts val="600"/>
              </a:spcAft>
            </a:pPr>
            <a:r>
              <a:rPr lang="en-US" dirty="0"/>
              <a:t>Soft work like planning events generally fall on women. It could be due to lack of nomination from men who tend to take these work as distraction or not apt for them. These do take some bit of the focus of women and paints then in little lesser serious towards career tone. </a:t>
            </a:r>
          </a:p>
          <a:p>
            <a:pPr marL="114300">
              <a:lnSpc>
                <a:spcPct val="90000"/>
              </a:lnSpc>
              <a:spcAft>
                <a:spcPts val="600"/>
              </a:spcAft>
            </a:pPr>
            <a:r>
              <a:rPr lang="en-US" dirty="0"/>
              <a:t>A persistent bias is seen when high achieving men are brought back to work than equally high performing women, in a ration 2:1</a:t>
            </a:r>
          </a:p>
        </p:txBody>
      </p:sp>
    </p:spTree>
    <p:extLst>
      <p:ext uri="{BB962C8B-B14F-4D97-AF65-F5344CB8AC3E}">
        <p14:creationId xmlns:p14="http://schemas.microsoft.com/office/powerpoint/2010/main" val="3458622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 name="Rectangle 111">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a:extLst>
              <a:ext uri="{FF2B5EF4-FFF2-40B4-BE49-F238E27FC236}">
                <a16:creationId xmlns:a16="http://schemas.microsoft.com/office/drawing/2014/main" id="{9458F4F4-7026-4BA0-81B5-89327CACC598}"/>
              </a:ext>
            </a:extLst>
          </p:cNvPr>
          <p:cNvSpPr txBox="1">
            <a:spLocks/>
          </p:cNvSpPr>
          <p:nvPr/>
        </p:nvSpPr>
        <p:spPr>
          <a:xfrm>
            <a:off x="640080" y="291502"/>
            <a:ext cx="4368602" cy="195684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5400"/>
              <a:t>Why the In-Equality? </a:t>
            </a:r>
          </a:p>
        </p:txBody>
      </p:sp>
      <p:sp>
        <p:nvSpPr>
          <p:cNvPr id="114"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F08F965-B293-47B3-B684-4631A57C9685}"/>
              </a:ext>
            </a:extLst>
          </p:cNvPr>
          <p:cNvSpPr txBox="1"/>
          <p:nvPr/>
        </p:nvSpPr>
        <p:spPr>
          <a:xfrm>
            <a:off x="640080" y="2872899"/>
            <a:ext cx="4243589" cy="3320668"/>
          </a:xfrm>
          <a:prstGeom prst="rect">
            <a:avLst/>
          </a:prstGeom>
        </p:spPr>
        <p:txBody>
          <a:bodyPr vert="horz" lIns="91440" tIns="45720" rIns="91440" bIns="45720" rtlCol="0">
            <a:normAutofit/>
          </a:bodyPr>
          <a:lstStyle/>
          <a:p>
            <a:pPr marL="342900" indent="-228600">
              <a:lnSpc>
                <a:spcPct val="90000"/>
              </a:lnSpc>
              <a:spcAft>
                <a:spcPts val="600"/>
              </a:spcAft>
              <a:buFont typeface="Arial" panose="020B0604020202020204" pitchFamily="34" charset="0"/>
              <a:buChar char="•"/>
            </a:pPr>
            <a:r>
              <a:rPr lang="en-US" sz="2200"/>
              <a:t>Motherhood – traditionally, women leave the workforce temporarily during maternity or a bit later to take care of their children. </a:t>
            </a:r>
          </a:p>
          <a:p>
            <a:pPr marL="342900" indent="-228600">
              <a:lnSpc>
                <a:spcPct val="90000"/>
              </a:lnSpc>
              <a:spcAft>
                <a:spcPts val="600"/>
              </a:spcAft>
              <a:buFont typeface="Arial" panose="020B0604020202020204" pitchFamily="34" charset="0"/>
              <a:buChar char="•"/>
            </a:pPr>
            <a:r>
              <a:rPr lang="en-US" sz="2200"/>
              <a:t>They opt and comprise on salary for more flexible and less demanding jobs compared to higher-paying jobs. </a:t>
            </a:r>
          </a:p>
        </p:txBody>
      </p:sp>
      <p:sp>
        <p:nvSpPr>
          <p:cNvPr id="43" name="Date Placeholder 3">
            <a:extLst>
              <a:ext uri="{FF2B5EF4-FFF2-40B4-BE49-F238E27FC236}">
                <a16:creationId xmlns:a16="http://schemas.microsoft.com/office/drawing/2014/main" id="{B8E852C4-DCA8-43BE-A5E0-A4D9469B5D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pPr>
              <a:spcAft>
                <a:spcPts val="600"/>
              </a:spcAft>
              <a:defRPr/>
            </a:pPr>
            <a:r>
              <a:rPr lang="en-US">
                <a:solidFill>
                  <a:prstClr val="black">
                    <a:tint val="75000"/>
                  </a:prstClr>
                </a:solidFill>
                <a:latin typeface="Calibri" panose="020F0502020204030204"/>
              </a:rPr>
              <a:t>www.Naseha.world</a:t>
            </a:r>
          </a:p>
        </p:txBody>
      </p:sp>
      <p:pic>
        <p:nvPicPr>
          <p:cNvPr id="74" name="Picture 62" descr="Background pattern&#10;&#10;Description automatically generated">
            <a:extLst>
              <a:ext uri="{FF2B5EF4-FFF2-40B4-BE49-F238E27FC236}">
                <a16:creationId xmlns:a16="http://schemas.microsoft.com/office/drawing/2014/main" id="{8DE05437-0D08-4062-9587-C33771E95236}"/>
              </a:ext>
            </a:extLst>
          </p:cNvPr>
          <p:cNvPicPr>
            <a:picLocks noChangeAspect="1"/>
          </p:cNvPicPr>
          <p:nvPr/>
        </p:nvPicPr>
        <p:blipFill rotWithShape="1">
          <a:blip r:embed="rId3"/>
          <a:srcRect l="16524" r="16523"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5" name="Title 4" hidden="1">
            <a:extLst>
              <a:ext uri="{FF2B5EF4-FFF2-40B4-BE49-F238E27FC236}">
                <a16:creationId xmlns:a16="http://schemas.microsoft.com/office/drawing/2014/main" id="{64BD0A42-B011-4DBF-B5CD-6718A97E3C70}"/>
              </a:ext>
            </a:extLst>
          </p:cNvPr>
          <p:cNvSpPr>
            <a:spLocks noGrp="1"/>
          </p:cNvSpPr>
          <p:nvPr>
            <p:ph type="title"/>
          </p:nvPr>
        </p:nvSpPr>
        <p:spPr/>
        <p:txBody>
          <a:bodyPr/>
          <a:lstStyle/>
          <a:p>
            <a:r>
              <a:rPr lang="en-US" dirty="0"/>
              <a:t>Slide 3</a:t>
            </a:r>
          </a:p>
        </p:txBody>
      </p:sp>
      <p:pic>
        <p:nvPicPr>
          <p:cNvPr id="44" name="Picture 43" descr="A picture containing computer, computer, sitting, dark&#10;&#10;Description automatically generated">
            <a:extLst>
              <a:ext uri="{FF2B5EF4-FFF2-40B4-BE49-F238E27FC236}">
                <a16:creationId xmlns:a16="http://schemas.microsoft.com/office/drawing/2014/main" id="{47E0E01D-4C83-48E7-8326-F261946AAE8E}"/>
              </a:ext>
            </a:extLst>
          </p:cNvPr>
          <p:cNvPicPr>
            <a:picLocks noChangeAspect="1"/>
          </p:cNvPicPr>
          <p:nvPr/>
        </p:nvPicPr>
        <p:blipFill rotWithShape="1">
          <a:blip r:embed="rId4">
            <a:extLst>
              <a:ext uri="{28A0092B-C50C-407E-A947-70E740481C1C}">
                <a14:useLocalDpi xmlns:a14="http://schemas.microsoft.com/office/drawing/2010/main" val="0"/>
              </a:ext>
            </a:extLst>
          </a:blip>
          <a:srcRect l="28146" t="53155" r="42776" b="25723"/>
          <a:stretch/>
        </p:blipFill>
        <p:spPr>
          <a:xfrm>
            <a:off x="11623525" y="6491243"/>
            <a:ext cx="367937" cy="267275"/>
          </a:xfrm>
          <a:prstGeom prst="rect">
            <a:avLst/>
          </a:prstGeom>
        </p:spPr>
      </p:pic>
      <p:sp>
        <p:nvSpPr>
          <p:cNvPr id="4" name="TextBox 3">
            <a:extLst>
              <a:ext uri="{FF2B5EF4-FFF2-40B4-BE49-F238E27FC236}">
                <a16:creationId xmlns:a16="http://schemas.microsoft.com/office/drawing/2014/main" id="{1F636C67-BFC6-441B-A1FF-44DE17CBF55B}"/>
              </a:ext>
            </a:extLst>
          </p:cNvPr>
          <p:cNvSpPr txBox="1"/>
          <p:nvPr/>
        </p:nvSpPr>
        <p:spPr>
          <a:xfrm>
            <a:off x="6613971" y="2872899"/>
            <a:ext cx="4854438" cy="2862322"/>
          </a:xfrm>
          <a:prstGeom prst="rect">
            <a:avLst/>
          </a:prstGeom>
          <a:noFill/>
        </p:spPr>
        <p:txBody>
          <a:bodyPr wrap="square" rtlCol="0">
            <a:spAutoFit/>
          </a:bodyPr>
          <a:lstStyle/>
          <a:p>
            <a:pPr>
              <a:spcAft>
                <a:spcPts val="600"/>
              </a:spcAft>
            </a:pPr>
            <a:r>
              <a:rPr lang="en-US" dirty="0"/>
              <a:t>According to Martell, Richard F.; et al. in "Sex Stereotyping In The Executive Suite: 'Much Ado About Something'". Journal of Social Behavior &amp; Personality, women in middle management are perceived to lack the courage, leadership, and drive that male managers appear to have,[56] despite female middle managers achieving results on par with their male counterparts in terms of successful projects and achieving results for their employing companies.</a:t>
            </a:r>
          </a:p>
        </p:txBody>
      </p:sp>
      <p:sp>
        <p:nvSpPr>
          <p:cNvPr id="13" name="Rectangle 12">
            <a:extLst>
              <a:ext uri="{FF2B5EF4-FFF2-40B4-BE49-F238E27FC236}">
                <a16:creationId xmlns:a16="http://schemas.microsoft.com/office/drawing/2014/main" id="{FB401FF3-8DA9-4F97-8A80-C0AFCAEB9CD7}"/>
              </a:ext>
            </a:extLst>
          </p:cNvPr>
          <p:cNvSpPr/>
          <p:nvPr/>
        </p:nvSpPr>
        <p:spPr>
          <a:xfrm>
            <a:off x="4114800" y="698860"/>
            <a:ext cx="6484454" cy="1408078"/>
          </a:xfrm>
          <a:prstGeom prst="rect">
            <a:avLst/>
          </a:prstGeom>
        </p:spPr>
        <p:txBody>
          <a:bodyPr wrap="square">
            <a:spAutoFit/>
          </a:bodyPr>
          <a:lstStyle/>
          <a:p>
            <a:pPr marL="114300">
              <a:lnSpc>
                <a:spcPct val="90000"/>
              </a:lnSpc>
              <a:spcAft>
                <a:spcPts val="600"/>
              </a:spcAft>
            </a:pPr>
            <a:r>
              <a:rPr lang="en-US" sz="1900" dirty="0">
                <a:solidFill>
                  <a:schemeClr val="accent2"/>
                </a:solidFill>
              </a:rPr>
              <a:t>India as one of the bottom 10 countries on its list. In addition to unequal pay, there is also unequal representation, because while women constitute almost half the Indian population (about 48% of the total), their representation in the work force amounts to only about one-fourth of the total</a:t>
            </a:r>
          </a:p>
        </p:txBody>
      </p:sp>
    </p:spTree>
    <p:extLst>
      <p:ext uri="{BB962C8B-B14F-4D97-AF65-F5344CB8AC3E}">
        <p14:creationId xmlns:p14="http://schemas.microsoft.com/office/powerpoint/2010/main" val="117764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2291079" y="816336"/>
            <a:ext cx="9062722" cy="1469965"/>
          </a:xfrm>
        </p:spPr>
        <p:txBody>
          <a:bodyPr anchor="ctr">
            <a:normAutofit/>
          </a:bodyPr>
          <a:lstStyle/>
          <a:p>
            <a:r>
              <a:rPr lang="en-US" dirty="0">
                <a:latin typeface="Franklin Gothic Book" panose="020B0503020102020204" pitchFamily="34" charset="0"/>
                <a:cs typeface="Segoe UI" panose="020B0502040204020203" pitchFamily="34" charset="0"/>
              </a:rPr>
              <a:t>Change Starts from Us – At Home</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1935481" y="2066916"/>
            <a:ext cx="9418320" cy="4256385"/>
          </a:xfrm>
        </p:spPr>
        <p:txBody>
          <a:bodyPr vert="horz" lIns="91440" tIns="45720" rIns="91440" bIns="45720" rtlCol="0" anchor="t">
            <a:normAutofit/>
          </a:bodyPr>
          <a:lstStyle/>
          <a:p>
            <a:pPr fontAlgn="base"/>
            <a:r>
              <a:rPr lang="en-US" sz="2400" cap="all" dirty="0"/>
              <a:t>Begin from Home</a:t>
            </a:r>
            <a:endParaRPr lang="en-US" sz="2400" dirty="0"/>
          </a:p>
          <a:p>
            <a:r>
              <a:rPr lang="en-US" sz="2400" i="1" dirty="0"/>
              <a:t>Take care of yourself</a:t>
            </a:r>
          </a:p>
          <a:p>
            <a:r>
              <a:rPr lang="en-US" sz="2400" i="1" dirty="0"/>
              <a:t>Ensure to prioritize yourself and your work </a:t>
            </a:r>
          </a:p>
          <a:p>
            <a:r>
              <a:rPr lang="en-US" sz="2400" i="1" dirty="0"/>
              <a:t>Talk &amp; Express your needs</a:t>
            </a:r>
          </a:p>
          <a:p>
            <a:r>
              <a:rPr lang="en-US" sz="2400" i="1" dirty="0"/>
              <a:t>Create a List in your household  what needs to be done and how to divide this work.</a:t>
            </a:r>
          </a:p>
          <a:p>
            <a:r>
              <a:rPr lang="en-US" sz="2400" i="1" dirty="0"/>
              <a:t>Divide the work equally </a:t>
            </a:r>
          </a:p>
          <a:p>
            <a:r>
              <a:rPr lang="en-US" sz="2400" i="1" dirty="0"/>
              <a:t>In families with children, make sure to have similar access and restrictions and division of work</a:t>
            </a: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
        <p:nvSpPr>
          <p:cNvPr id="6" name="Date Placeholder 3">
            <a:extLst>
              <a:ext uri="{FF2B5EF4-FFF2-40B4-BE49-F238E27FC236}">
                <a16:creationId xmlns:a16="http://schemas.microsoft.com/office/drawing/2014/main" id="{FCA24195-95CA-459B-AD86-02C7F0A4880C}"/>
              </a:ext>
            </a:extLst>
          </p:cNvPr>
          <p:cNvSpPr>
            <a:spLocks noGrp="1"/>
          </p:cNvSpPr>
          <p:nvPr>
            <p:ph type="dt" sz="half" idx="2"/>
          </p:nvPr>
        </p:nvSpPr>
        <p:spPr>
          <a:xfrm>
            <a:off x="9973733" y="6323302"/>
            <a:ext cx="16163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z="1400" dirty="0"/>
              <a:t>www.Naseha.world</a:t>
            </a:r>
          </a:p>
        </p:txBody>
      </p:sp>
      <p:pic>
        <p:nvPicPr>
          <p:cNvPr id="7" name="Picture 6" descr="A picture containing computer, computer, sitting, dark&#10;&#10;Description automatically generated">
            <a:extLst>
              <a:ext uri="{FF2B5EF4-FFF2-40B4-BE49-F238E27FC236}">
                <a16:creationId xmlns:a16="http://schemas.microsoft.com/office/drawing/2014/main" id="{A377506A-9964-4E39-8E15-5264492B859A}"/>
              </a:ext>
            </a:extLst>
          </p:cNvPr>
          <p:cNvPicPr>
            <a:picLocks noChangeAspect="1"/>
          </p:cNvPicPr>
          <p:nvPr/>
        </p:nvPicPr>
        <p:blipFill rotWithShape="1">
          <a:blip r:embed="rId6">
            <a:extLst>
              <a:ext uri="{28A0092B-C50C-407E-A947-70E740481C1C}">
                <a14:useLocalDpi xmlns:a14="http://schemas.microsoft.com/office/drawing/2010/main" val="0"/>
              </a:ext>
            </a:extLst>
          </a:blip>
          <a:srcRect l="28146" t="53155" r="42776" b="25723"/>
          <a:stretch/>
        </p:blipFill>
        <p:spPr>
          <a:xfrm>
            <a:off x="11623525" y="6338844"/>
            <a:ext cx="367937" cy="267275"/>
          </a:xfrm>
          <a:prstGeom prst="rect">
            <a:avLst/>
          </a:prstGeom>
        </p:spPr>
      </p:pic>
    </p:spTree>
    <p:extLst>
      <p:ext uri="{BB962C8B-B14F-4D97-AF65-F5344CB8AC3E}">
        <p14:creationId xmlns:p14="http://schemas.microsoft.com/office/powerpoint/2010/main" val="2880909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2291079" y="816336"/>
            <a:ext cx="9062722" cy="1469965"/>
          </a:xfrm>
        </p:spPr>
        <p:txBody>
          <a:bodyPr anchor="ctr">
            <a:normAutofit/>
          </a:bodyPr>
          <a:lstStyle/>
          <a:p>
            <a:r>
              <a:rPr lang="en-US" dirty="0">
                <a:latin typeface="Franklin Gothic Book" panose="020B0503020102020204" pitchFamily="34" charset="0"/>
                <a:cs typeface="Segoe UI" panose="020B0502040204020203" pitchFamily="34" charset="0"/>
              </a:rPr>
              <a:t>Change Starts from Us – At Office</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1935481" y="2066916"/>
            <a:ext cx="9688044" cy="4256385"/>
          </a:xfrm>
        </p:spPr>
        <p:txBody>
          <a:bodyPr vert="horz" lIns="91440" tIns="45720" rIns="91440" bIns="45720" rtlCol="0" anchor="t">
            <a:normAutofit/>
          </a:bodyPr>
          <a:lstStyle/>
          <a:p>
            <a:r>
              <a:rPr lang="en-US" sz="2400" i="1" dirty="0"/>
              <a:t>Be cognizant of Halo Effect &amp; Horn Effect</a:t>
            </a:r>
          </a:p>
          <a:p>
            <a:pPr lvl="1"/>
            <a:r>
              <a:rPr lang="en-US" sz="2000" i="1" dirty="0"/>
              <a:t>Charms or Charisma is not Efficiency </a:t>
            </a:r>
          </a:p>
          <a:p>
            <a:r>
              <a:rPr lang="en-US" sz="2400" i="1" dirty="0"/>
              <a:t>Gender Bias - an assertive woman might be perceived as “aggressive” while a man with the same attributes might be described as “confident.”</a:t>
            </a:r>
          </a:p>
          <a:p>
            <a:pPr lvl="1"/>
            <a:r>
              <a:rPr lang="en-US" sz="2000" i="1" dirty="0"/>
              <a:t>Evaluate both on similar scale. Ask why and what did you find aggressive ,is it because it breaks the image you had growing up</a:t>
            </a:r>
          </a:p>
          <a:p>
            <a:r>
              <a:rPr lang="en-US" sz="2400" i="1" dirty="0"/>
              <a:t>Similarity Bias - Prefer hiring candidates who’ve worked at specific streams</a:t>
            </a:r>
          </a:p>
          <a:p>
            <a:pPr lvl="1"/>
            <a:r>
              <a:rPr lang="en-US" sz="2000" i="1" dirty="0"/>
              <a:t>The risk here is of groupthink</a:t>
            </a:r>
          </a:p>
          <a:p>
            <a:r>
              <a:rPr lang="en-US" sz="2400" i="1" dirty="0"/>
              <a:t>Confirmation Bias - look for information that confirms our beliefs and overlook information that goes against them.</a:t>
            </a:r>
          </a:p>
          <a:p>
            <a:pPr lvl="1"/>
            <a:r>
              <a:rPr lang="en-US" sz="2000" i="1" dirty="0"/>
              <a:t>Disastrous New Coke is the best example</a:t>
            </a:r>
          </a:p>
          <a:p>
            <a:endParaRPr lang="en-US" sz="2400" i="1" dirty="0"/>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
        <p:nvSpPr>
          <p:cNvPr id="6" name="Date Placeholder 3">
            <a:extLst>
              <a:ext uri="{FF2B5EF4-FFF2-40B4-BE49-F238E27FC236}">
                <a16:creationId xmlns:a16="http://schemas.microsoft.com/office/drawing/2014/main" id="{FCA24195-95CA-459B-AD86-02C7F0A4880C}"/>
              </a:ext>
            </a:extLst>
          </p:cNvPr>
          <p:cNvSpPr>
            <a:spLocks noGrp="1"/>
          </p:cNvSpPr>
          <p:nvPr>
            <p:ph type="dt" sz="half" idx="2"/>
          </p:nvPr>
        </p:nvSpPr>
        <p:spPr>
          <a:xfrm>
            <a:off x="9973733" y="6323302"/>
            <a:ext cx="16163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z="1400" dirty="0"/>
              <a:t>www.Naseha.world</a:t>
            </a:r>
          </a:p>
        </p:txBody>
      </p:sp>
      <p:pic>
        <p:nvPicPr>
          <p:cNvPr id="7" name="Picture 6" descr="A picture containing computer, computer, sitting, dark&#10;&#10;Description automatically generated">
            <a:extLst>
              <a:ext uri="{FF2B5EF4-FFF2-40B4-BE49-F238E27FC236}">
                <a16:creationId xmlns:a16="http://schemas.microsoft.com/office/drawing/2014/main" id="{A377506A-9964-4E39-8E15-5264492B859A}"/>
              </a:ext>
            </a:extLst>
          </p:cNvPr>
          <p:cNvPicPr>
            <a:picLocks noChangeAspect="1"/>
          </p:cNvPicPr>
          <p:nvPr/>
        </p:nvPicPr>
        <p:blipFill rotWithShape="1">
          <a:blip r:embed="rId6">
            <a:extLst>
              <a:ext uri="{28A0092B-C50C-407E-A947-70E740481C1C}">
                <a14:useLocalDpi xmlns:a14="http://schemas.microsoft.com/office/drawing/2010/main" val="0"/>
              </a:ext>
            </a:extLst>
          </a:blip>
          <a:srcRect l="28146" t="53155" r="42776" b="25723"/>
          <a:stretch/>
        </p:blipFill>
        <p:spPr>
          <a:xfrm>
            <a:off x="11623525" y="6338844"/>
            <a:ext cx="367937" cy="267275"/>
          </a:xfrm>
          <a:prstGeom prst="rect">
            <a:avLst/>
          </a:prstGeom>
        </p:spPr>
      </p:pic>
    </p:spTree>
    <p:extLst>
      <p:ext uri="{BB962C8B-B14F-4D97-AF65-F5344CB8AC3E}">
        <p14:creationId xmlns:p14="http://schemas.microsoft.com/office/powerpoint/2010/main" val="1398243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Research presentation_RVA_v3" id="{DF2794B4-2314-4F87-8639-5DCB9EEE28EE}" vid="{3B969E49-204F-4FF6-BD10-D26195B8D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CADF05753A2A4C8AE99633FE8A5F2D" ma:contentTypeVersion="13" ma:contentTypeDescription="Create a new document." ma:contentTypeScope="" ma:versionID="4d9e07d936412d30c74b994f581c5284">
  <xsd:schema xmlns:xsd="http://www.w3.org/2001/XMLSchema" xmlns:xs="http://www.w3.org/2001/XMLSchema" xmlns:p="http://schemas.microsoft.com/office/2006/metadata/properties" xmlns:ns3="5425f663-43b8-4e29-a817-418f3314b9f2" xmlns:ns4="ebec62be-ef6f-4746-807b-83864962d5e5" targetNamespace="http://schemas.microsoft.com/office/2006/metadata/properties" ma:root="true" ma:fieldsID="609343e05a1ccb7bf0ae3b38384b5419" ns3:_="" ns4:_="">
    <xsd:import namespace="5425f663-43b8-4e29-a817-418f3314b9f2"/>
    <xsd:import namespace="ebec62be-ef6f-4746-807b-83864962d5e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25f663-43b8-4e29-a817-418f3314b9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ec62be-ef6f-4746-807b-83864962d5e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5425f663-43b8-4e29-a817-418f3314b9f2" xsi:nil="true"/>
  </documentManagement>
</p:properties>
</file>

<file path=customXml/itemProps1.xml><?xml version="1.0" encoding="utf-8"?>
<ds:datastoreItem xmlns:ds="http://schemas.openxmlformats.org/officeDocument/2006/customXml" ds:itemID="{946B7F7D-6463-4732-941A-D67FE8F765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25f663-43b8-4e29-a817-418f3314b9f2"/>
    <ds:schemaRef ds:uri="ebec62be-ef6f-4746-807b-83864962d5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A875DA-F9FD-4F83-A049-3B1027B542DE}">
  <ds:schemaRefs>
    <ds:schemaRef ds:uri="http://schemas.microsoft.com/sharepoint/v3/contenttype/forms"/>
  </ds:schemaRefs>
</ds:datastoreItem>
</file>

<file path=customXml/itemProps3.xml><?xml version="1.0" encoding="utf-8"?>
<ds:datastoreItem xmlns:ds="http://schemas.openxmlformats.org/officeDocument/2006/customXml" ds:itemID="{03C7D9E6-B0D9-433E-BD46-EB60F64F4DA8}">
  <ds:schemaRefs>
    <ds:schemaRef ds:uri="http://www.w3.org/XML/1998/namespace"/>
    <ds:schemaRef ds:uri="http://purl.org/dc/elements/1.1/"/>
    <ds:schemaRef ds:uri="http://purl.org/dc/dcmitype/"/>
    <ds:schemaRef ds:uri="ebec62be-ef6f-4746-807b-83864962d5e5"/>
    <ds:schemaRef ds:uri="5425f663-43b8-4e29-a817-418f3314b9f2"/>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3976</Words>
  <Application>Microsoft Office PowerPoint</Application>
  <PresentationFormat>Widescreen</PresentationFormat>
  <Paragraphs>195</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Avenir Next</vt:lpstr>
      <vt:lpstr>Calibri</vt:lpstr>
      <vt:lpstr>Calibri Light</vt:lpstr>
      <vt:lpstr>Franklin Gothic Book</vt:lpstr>
      <vt:lpstr>Segoe UI</vt:lpstr>
      <vt:lpstr>Office Theme</vt:lpstr>
      <vt:lpstr>Achieving an equal future Post Pandemic</vt:lpstr>
      <vt:lpstr>Grinding Halt</vt:lpstr>
      <vt:lpstr>Are Women bad leaders?</vt:lpstr>
      <vt:lpstr>Unique aspect of Female Leadership. </vt:lpstr>
      <vt:lpstr>Slide 3</vt:lpstr>
      <vt:lpstr>Slide 3</vt:lpstr>
      <vt:lpstr>Slide 3</vt:lpstr>
      <vt:lpstr>Change Starts from Us – At Home</vt:lpstr>
      <vt:lpstr>Change Starts from Us – At Office</vt:lpstr>
      <vt:lpstr>Change Starts from Us – At Office</vt:lpstr>
      <vt:lpstr>That’s All from  Un-Apologetic Me – Naseha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2021-03-08T15:31:47Z</dcterms:created>
  <dcterms:modified xsi:type="dcterms:W3CDTF">2021-03-09T12:27:00Z</dcterms:modified>
</cp:coreProperties>
</file>